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1" r:id="rId1"/>
    <p:sldMasterId id="2147483693" r:id="rId2"/>
  </p:sldMasterIdLst>
  <p:notesMasterIdLst>
    <p:notesMasterId r:id="rId15"/>
  </p:notesMasterIdLst>
  <p:sldIdLst>
    <p:sldId id="428" r:id="rId3"/>
    <p:sldId id="437" r:id="rId4"/>
    <p:sldId id="440" r:id="rId5"/>
    <p:sldId id="621" r:id="rId6"/>
    <p:sldId id="622" r:id="rId7"/>
    <p:sldId id="623" r:id="rId8"/>
    <p:sldId id="624" r:id="rId9"/>
    <p:sldId id="625" r:id="rId10"/>
    <p:sldId id="626" r:id="rId11"/>
    <p:sldId id="627" r:id="rId12"/>
    <p:sldId id="628" r:id="rId13"/>
    <p:sldId id="613" r:id="rId14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CC0000"/>
    <a:srgbClr val="FFFF00"/>
    <a:srgbClr val="000000"/>
    <a:srgbClr val="A50021"/>
    <a:srgbClr val="FCF7D0"/>
    <a:srgbClr val="80808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39" autoAdjust="0"/>
    <p:restoredTop sz="94444" autoAdjust="0"/>
  </p:normalViewPr>
  <p:slideViewPr>
    <p:cSldViewPr>
      <p:cViewPr>
        <p:scale>
          <a:sx n="104" d="100"/>
          <a:sy n="104" d="100"/>
        </p:scale>
        <p:origin x="1392" y="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7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68E6CAE-0678-A046-ADCA-D852F396B32F}" type="datetimeFigureOut">
              <a:rPr lang="ru-RU"/>
              <a:pPr>
                <a:defRPr/>
              </a:pPr>
              <a:t>26.02.2019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499CF079-9B29-E64B-9742-519A8B1D41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7863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CF079-9B29-E64B-9742-519A8B1D41A7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4483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20B4594-E3B3-A446-8290-C646B46B653B}" type="slidenum">
              <a:rPr lang="ru-RU" altLang="ru-RU">
                <a:latin typeface="Calibri" charset="0"/>
              </a:rPr>
              <a:pPr eaLnBrk="1" hangingPunct="1"/>
              <a:t>2</a:t>
            </a:fld>
            <a:endParaRPr lang="ru-RU" altLang="ru-RU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27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20B4594-E3B3-A446-8290-C646B46B653B}" type="slidenum">
              <a:rPr lang="ru-RU" altLang="ru-RU">
                <a:latin typeface="Calibri" charset="0"/>
              </a:rPr>
              <a:pPr eaLnBrk="1" hangingPunct="1"/>
              <a:t>3</a:t>
            </a:fld>
            <a:endParaRPr lang="ru-RU" altLang="ru-RU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7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CF079-9B29-E64B-9742-519A8B1D41A7}" type="slidenum">
              <a:rPr lang="ru-RU" altLang="ru-RU" smtClean="0"/>
              <a:pPr/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5292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8FBF9-1530-AE40-A0AB-8A55CD282DE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7877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825191-45DF-0245-8E71-DAA3C231AA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04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0D7166-64E4-CF46-BB12-CDDD05ED56C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297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D5716-58E6-5F43-A331-245379A2E3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682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0C622A-5701-4A40-96E7-20772D6FEE2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1195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36702-D442-024A-A35B-47E8C4FFBD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3139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6EC92-677C-5A4A-B32F-C023CC604B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6461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229519-C0EA-4240-B11B-1BF28B367A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266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D04C7-2D0F-C84A-810C-29DF178A8C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3010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54606-0454-0348-8F52-40560B888E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5165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DA2DF-31EB-CB4B-9219-5B434942DF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6737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6C105-C5FE-0B46-B1E9-4884B5F2CD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17636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FE894-F460-BC4D-A73D-12831A5C7D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9520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3B4BB-C1B7-B443-BD2A-9926FC982D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04330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0F857C-5500-C04D-AA04-65FD446CDD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3038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50" y="238539"/>
            <a:ext cx="8497092" cy="61645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ru-RU" smtClean="0"/>
              <a:t>Образец заголовка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850" y="854994"/>
            <a:ext cx="8496300" cy="336244"/>
          </a:xfrm>
        </p:spPr>
        <p:txBody>
          <a:bodyPr lIns="0" tIns="0" rIns="0" bIns="0">
            <a:noAutofit/>
          </a:bodyPr>
          <a:lstStyle>
            <a:lvl1pPr>
              <a:buNone/>
              <a:defRPr sz="200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umsplatzhalt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  <a:endParaRPr lang="de-DE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  <a:endParaRPr lang="de-DE" altLang="ru-RU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8BCCB41A-9D09-624C-8D4B-97FE6C8D9A0C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val="24011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6DEA3-0D73-5848-B073-DBF22F1A97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89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20B7C9-9242-D646-99E9-AC96358080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363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6F8D6-E68F-BA49-8DEE-6EDFEB12AF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9586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6D482-18A7-6A4A-A10D-A9AD7D14A7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972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F5C53A-2127-8A4D-A4D0-4572131FFA1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6969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E7843-9077-0B49-89C5-09985748DA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2940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DB0A3-00F6-1A45-9779-0F5C7789BDB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624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35946B47-BC55-4743-8FBB-435C279418F2}" type="slidenum">
              <a:rPr lang="ru-RU" altLang="ru-RU"/>
              <a:pPr/>
              <a:t>‹#›</a:t>
            </a:fld>
            <a:endParaRPr lang="ru-RU" altLang="ru-RU"/>
          </a:p>
        </p:txBody>
      </p:sp>
      <p:pic>
        <p:nvPicPr>
          <p:cNvPr id="1031" name="Рисунок 11" descr="19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ru-RU"/>
              <a:t>02.08.2016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r>
              <a:rPr lang="ru-RU" altLang="ru-RU"/>
              <a:t>Факультет профайлинга А. Филатова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E9C2C805-7F7D-774A-BB72-FB9698AE150C}" type="slidenum">
              <a:rPr lang="ru-RU" altLang="ru-RU"/>
              <a:pPr/>
              <a:t>‹#›</a:t>
            </a:fld>
            <a:endParaRPr lang="ru-RU" altLang="ru-RU"/>
          </a:p>
        </p:txBody>
      </p:sp>
      <p:pic>
        <p:nvPicPr>
          <p:cNvPr id="2055" name="Рисунок 11" descr="20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2491214" y="331317"/>
            <a:ext cx="6659562" cy="765175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Профайлинг,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нейротехнологии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 eaLnBrk="1" hangingPunct="1"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и верификация лжи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1484784"/>
            <a:ext cx="684076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5000" b="1" dirty="0" err="1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C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ahoma" pitchFamily="34" charset="0"/>
                <a:ea typeface="+mn-ea"/>
              </a:rPr>
              <a:t>Психотипология</a:t>
            </a:r>
            <a:endParaRPr lang="ru-RU" sz="5000" b="1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C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ahoma" pitchFamily="34" charset="0"/>
              <a:ea typeface="+mn-ea"/>
            </a:endParaRPr>
          </a:p>
          <a:p>
            <a:pPr algn="ctr">
              <a:defRPr/>
            </a:pPr>
            <a:r>
              <a:rPr lang="ru-RU" sz="54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C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ahoma" pitchFamily="34" charset="0"/>
                <a:ea typeface="+mn-ea"/>
              </a:rPr>
              <a:t>Современные взгляды</a:t>
            </a:r>
          </a:p>
          <a:p>
            <a:pPr algn="ctr">
              <a:defRPr/>
            </a:pPr>
            <a:r>
              <a:rPr lang="ru-RU" sz="54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C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ahoma" pitchFamily="34" charset="0"/>
                <a:ea typeface="+mn-ea"/>
              </a:rPr>
              <a:t>А. Филатов</a:t>
            </a:r>
            <a:endParaRPr lang="ru-RU" sz="5400" b="1" dirty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C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ahoma" pitchFamily="34" charset="0"/>
              <a:ea typeface="+mn-e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61" y="382587"/>
            <a:ext cx="2592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dirty="0" err="1" smtClean="0"/>
              <a:t>t.me</a:t>
            </a:r>
            <a:r>
              <a:rPr lang="en-US" dirty="0" smtClean="0"/>
              <a:t>/</a:t>
            </a:r>
            <a:r>
              <a:rPr lang="en-US" dirty="0" err="1" smtClean="0"/>
              <a:t>ProProfiling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8300" y="291904"/>
            <a:ext cx="45968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Депрессивно</a:t>
            </a: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-печальный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психотип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06088" y="1103258"/>
            <a:ext cx="1948114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chemeClr val="tx1"/>
                </a:solidFill>
              </a:rPr>
              <a:t>Цель</a:t>
            </a:r>
            <a:r>
              <a:rPr lang="ru-RU" sz="1400" dirty="0">
                <a:solidFill>
                  <a:schemeClr val="tx1"/>
                </a:solidFill>
              </a:rPr>
              <a:t> – просьба о помощи, стабильность, поддержание имеющегося паттерна. 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722501" y="1124954"/>
            <a:ext cx="2078099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rgbClr val="000000"/>
                </a:solidFill>
              </a:rPr>
              <a:t>Средство достижения цели</a:t>
            </a:r>
            <a:r>
              <a:rPr lang="ru-RU" sz="1400" dirty="0">
                <a:solidFill>
                  <a:srgbClr val="000000"/>
                </a:solidFill>
              </a:rPr>
              <a:t> – жалобы, негатив, критика.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168899" y="1124954"/>
            <a:ext cx="3556001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 smtClean="0">
                <a:solidFill>
                  <a:srgbClr val="000000"/>
                </a:solidFill>
              </a:rPr>
              <a:t>Тенденция</a:t>
            </a:r>
            <a:r>
              <a:rPr lang="ru-RU" sz="1400" b="1" dirty="0">
                <a:solidFill>
                  <a:srgbClr val="000000"/>
                </a:solidFill>
              </a:rPr>
              <a:t>: </a:t>
            </a:r>
            <a:r>
              <a:rPr lang="ru-RU" sz="1400" dirty="0">
                <a:solidFill>
                  <a:srgbClr val="000000"/>
                </a:solidFill>
              </a:rPr>
              <a:t>стремление переложить ответственность на другого, не отвечать за принятие решений и не быть провайдером изменений.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71966" y="764704"/>
            <a:ext cx="23391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/>
              <a:t>Базовая </a:t>
            </a:r>
            <a:r>
              <a:rPr lang="ru-RU" sz="1600" dirty="0"/>
              <a:t>эмоция: печаль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01386" y="2204748"/>
            <a:ext cx="2456114" cy="941573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Внешний вид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Темное и </a:t>
            </a:r>
            <a:r>
              <a:rPr lang="ru-RU" sz="1200" dirty="0" smtClean="0">
                <a:solidFill>
                  <a:srgbClr val="A4011A"/>
                </a:solidFill>
              </a:rPr>
              <a:t>функциональное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Одно</a:t>
            </a:r>
            <a:r>
              <a:rPr lang="en-US" sz="1200" dirty="0" smtClean="0">
                <a:solidFill>
                  <a:srgbClr val="A4011A"/>
                </a:solidFill>
              </a:rPr>
              <a:t>-</a:t>
            </a: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тонное </a:t>
            </a:r>
            <a:r>
              <a:rPr lang="ru-RU" sz="1200" dirty="0">
                <a:solidFill>
                  <a:srgbClr val="A4011A"/>
                </a:solidFill>
              </a:rPr>
              <a:t>и </a:t>
            </a:r>
            <a:r>
              <a:rPr lang="ru-RU" sz="1200" dirty="0" smtClean="0">
                <a:solidFill>
                  <a:srgbClr val="A4011A"/>
                </a:solidFill>
              </a:rPr>
              <a:t>однообразное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ru-RU" sz="1200" dirty="0" err="1" smtClean="0">
                <a:solidFill>
                  <a:srgbClr val="A4011A"/>
                </a:solidFill>
              </a:rPr>
              <a:t>Незначи</a:t>
            </a:r>
            <a:r>
              <a:rPr lang="en-US" sz="1200" dirty="0" smtClean="0">
                <a:solidFill>
                  <a:srgbClr val="A4011A"/>
                </a:solidFill>
              </a:rPr>
              <a:t>-</a:t>
            </a: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тельное </a:t>
            </a:r>
            <a:r>
              <a:rPr lang="ru-RU" sz="1200" dirty="0">
                <a:solidFill>
                  <a:srgbClr val="A4011A"/>
                </a:solidFill>
              </a:rPr>
              <a:t>количество </a:t>
            </a:r>
            <a:r>
              <a:rPr lang="ru-RU" sz="1200" dirty="0" smtClean="0">
                <a:solidFill>
                  <a:srgbClr val="A4011A"/>
                </a:solidFill>
              </a:rPr>
              <a:t>аксессуаров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Постоянство </a:t>
            </a:r>
            <a:r>
              <a:rPr lang="ru-RU" sz="1200" dirty="0">
                <a:solidFill>
                  <a:srgbClr val="A4011A"/>
                </a:solidFill>
              </a:rPr>
              <a:t>стиля и </a:t>
            </a:r>
            <a:r>
              <a:rPr lang="ru-RU" sz="1200" dirty="0" smtClean="0">
                <a:solidFill>
                  <a:srgbClr val="A4011A"/>
                </a:solidFill>
              </a:rPr>
              <a:t>стабильность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Строгое </a:t>
            </a:r>
            <a:r>
              <a:rPr lang="ru-RU" sz="1200" dirty="0">
                <a:solidFill>
                  <a:srgbClr val="A4011A"/>
                </a:solidFill>
              </a:rPr>
              <a:t>и </a:t>
            </a:r>
            <a:r>
              <a:rPr lang="ru-RU" sz="1200" dirty="0" smtClean="0">
                <a:solidFill>
                  <a:srgbClr val="A4011A"/>
                </a:solidFill>
              </a:rPr>
              <a:t>неяркое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00736" y="2200618"/>
            <a:ext cx="2456114" cy="1139303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6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Речь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Агрессивно-</a:t>
            </a:r>
            <a:r>
              <a:rPr lang="ru-RU" sz="1200" dirty="0" smtClean="0">
                <a:solidFill>
                  <a:srgbClr val="A4011A"/>
                </a:solidFill>
              </a:rPr>
              <a:t>жалобная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ru-RU" sz="1200" dirty="0" smtClean="0">
                <a:solidFill>
                  <a:srgbClr val="A4011A"/>
                </a:solidFill>
              </a:rPr>
              <a:t>Критика </a:t>
            </a:r>
            <a:r>
              <a:rPr lang="ru-RU" sz="1200" dirty="0">
                <a:solidFill>
                  <a:srgbClr val="A4011A"/>
                </a:solidFill>
              </a:rPr>
              <a:t>без </a:t>
            </a:r>
            <a:r>
              <a:rPr lang="ru-RU" sz="1200" dirty="0" smtClean="0">
                <a:solidFill>
                  <a:srgbClr val="A4011A"/>
                </a:solidFill>
              </a:rPr>
              <a:t>предложений.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Все </a:t>
            </a:r>
            <a:r>
              <a:rPr lang="ru-RU" sz="1200" dirty="0">
                <a:solidFill>
                  <a:srgbClr val="A4011A"/>
                </a:solidFill>
              </a:rPr>
              <a:t>не устраивает, </a:t>
            </a:r>
            <a:r>
              <a:rPr lang="ru-RU" sz="1200" dirty="0" err="1">
                <a:solidFill>
                  <a:srgbClr val="A4011A"/>
                </a:solidFill>
              </a:rPr>
              <a:t>гипер</a:t>
            </a:r>
            <a:r>
              <a:rPr lang="ru-RU" sz="1200" dirty="0">
                <a:solidFill>
                  <a:srgbClr val="A4011A"/>
                </a:solidFill>
              </a:rPr>
              <a:t>-обобщения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 настаивают на своих </a:t>
            </a:r>
            <a:r>
              <a:rPr lang="ru-RU" sz="1200" dirty="0" smtClean="0">
                <a:solidFill>
                  <a:srgbClr val="A4011A"/>
                </a:solidFill>
              </a:rPr>
              <a:t>предложениях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Тягостное </a:t>
            </a:r>
            <a:r>
              <a:rPr lang="ru-RU" sz="1200" dirty="0">
                <a:solidFill>
                  <a:srgbClr val="A4011A"/>
                </a:solidFill>
              </a:rPr>
              <a:t>молчание и глубокие </a:t>
            </a:r>
            <a:r>
              <a:rPr lang="ru-RU" sz="1200" dirty="0" smtClean="0">
                <a:solidFill>
                  <a:srgbClr val="A4011A"/>
                </a:solidFill>
              </a:rPr>
              <a:t>вздохи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01386" y="3265595"/>
            <a:ext cx="2456114" cy="1500585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 smtClean="0">
                <a:solidFill>
                  <a:srgbClr val="A4011A"/>
                </a:solidFill>
              </a:rPr>
              <a:t>Поведение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Малая подвижность </a:t>
            </a:r>
            <a:r>
              <a:rPr lang="ru-RU" sz="1200" dirty="0" smtClean="0">
                <a:solidFill>
                  <a:srgbClr val="A4011A"/>
                </a:solidFill>
              </a:rPr>
              <a:t>и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err="1" smtClean="0">
                <a:solidFill>
                  <a:srgbClr val="A4011A"/>
                </a:solidFill>
              </a:rPr>
              <a:t>затормо</a:t>
            </a:r>
            <a:r>
              <a:rPr lang="en-US" sz="1200" dirty="0" smtClean="0">
                <a:solidFill>
                  <a:srgbClr val="A4011A"/>
                </a:solidFill>
              </a:rPr>
              <a:t>-</a:t>
            </a:r>
            <a:r>
              <a:rPr lang="ru-RU" sz="1200" dirty="0" err="1" smtClean="0">
                <a:solidFill>
                  <a:srgbClr val="A4011A"/>
                </a:solidFill>
              </a:rPr>
              <a:t>женность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Стремление </a:t>
            </a:r>
            <a:r>
              <a:rPr lang="ru-RU" sz="1200" dirty="0" err="1" smtClean="0">
                <a:solidFill>
                  <a:srgbClr val="A4011A"/>
                </a:solidFill>
              </a:rPr>
              <a:t>миними-зировать</a:t>
            </a:r>
            <a:r>
              <a:rPr lang="ru-RU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>
                <a:solidFill>
                  <a:srgbClr val="A4011A"/>
                </a:solidFill>
              </a:rPr>
              <a:t>собственные действия и </a:t>
            </a:r>
            <a:r>
              <a:rPr lang="ru-RU" sz="1200" dirty="0" smtClean="0">
                <a:solidFill>
                  <a:srgbClr val="A4011A"/>
                </a:solidFill>
              </a:rPr>
              <a:t>решения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Концентрация на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err="1" smtClean="0">
                <a:solidFill>
                  <a:srgbClr val="A4011A"/>
                </a:solidFill>
              </a:rPr>
              <a:t>ошиб</a:t>
            </a:r>
            <a:r>
              <a:rPr lang="ru-RU" sz="1200" dirty="0" smtClean="0">
                <a:solidFill>
                  <a:srgbClr val="A4011A"/>
                </a:solidFill>
              </a:rPr>
              <a:t>- </a:t>
            </a:r>
            <a:r>
              <a:rPr lang="ru-RU" sz="1200" dirty="0" err="1" smtClean="0">
                <a:solidFill>
                  <a:srgbClr val="A4011A"/>
                </a:solidFill>
              </a:rPr>
              <a:t>ках</a:t>
            </a:r>
            <a:r>
              <a:rPr lang="ru-RU" sz="1200" dirty="0">
                <a:solidFill>
                  <a:srgbClr val="A4011A"/>
                </a:solidFill>
              </a:rPr>
              <a:t>, сожалении, </a:t>
            </a:r>
            <a:r>
              <a:rPr lang="ru-RU" sz="1200" dirty="0" smtClean="0">
                <a:solidFill>
                  <a:srgbClr val="A4011A"/>
                </a:solidFill>
              </a:rPr>
              <a:t>упущенных воз-</a:t>
            </a:r>
          </a:p>
          <a:p>
            <a:pPr>
              <a:lnSpc>
                <a:spcPct val="80000"/>
              </a:lnSpc>
            </a:pPr>
            <a:r>
              <a:rPr lang="ru-RU" sz="1200" dirty="0" err="1" smtClean="0">
                <a:solidFill>
                  <a:srgbClr val="A4011A"/>
                </a:solidFill>
              </a:rPr>
              <a:t>можностях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Игнорирование </a:t>
            </a:r>
            <a:r>
              <a:rPr lang="ru-RU" sz="1200" dirty="0">
                <a:solidFill>
                  <a:srgbClr val="A4011A"/>
                </a:solidFill>
              </a:rPr>
              <a:t>собственных </a:t>
            </a:r>
            <a:r>
              <a:rPr lang="ru-RU" sz="1200" dirty="0" smtClean="0">
                <a:solidFill>
                  <a:srgbClr val="A4011A"/>
                </a:solidFill>
              </a:rPr>
              <a:t>ошибок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err="1" smtClean="0">
                <a:solidFill>
                  <a:srgbClr val="A4011A"/>
                </a:solidFill>
              </a:rPr>
              <a:t>Отмалчи</a:t>
            </a:r>
            <a:r>
              <a:rPr lang="en-US" sz="1200" dirty="0" smtClean="0">
                <a:solidFill>
                  <a:srgbClr val="A4011A"/>
                </a:solidFill>
              </a:rPr>
              <a:t>-</a:t>
            </a:r>
            <a:r>
              <a:rPr lang="ru-RU" sz="1200" dirty="0" err="1" smtClean="0">
                <a:solidFill>
                  <a:srgbClr val="A4011A"/>
                </a:solidFill>
              </a:rPr>
              <a:t>вание</a:t>
            </a:r>
            <a:r>
              <a:rPr lang="ru-RU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>
                <a:solidFill>
                  <a:srgbClr val="A4011A"/>
                </a:solidFill>
              </a:rPr>
              <a:t>при критике, ненависть к 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внешнему </a:t>
            </a:r>
            <a:r>
              <a:rPr lang="ru-RU" sz="1200" dirty="0">
                <a:solidFill>
                  <a:srgbClr val="A4011A"/>
                </a:solidFill>
              </a:rPr>
              <a:t>контролю.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01386" y="4885454"/>
            <a:ext cx="2456114" cy="1384549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Общение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Малообщительный.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Обсуждение </a:t>
            </a:r>
            <a:r>
              <a:rPr lang="ru-RU" sz="1200" dirty="0">
                <a:solidFill>
                  <a:srgbClr val="A4011A"/>
                </a:solidFill>
              </a:rPr>
              <a:t>и критика </a:t>
            </a:r>
            <a:r>
              <a:rPr lang="ru-RU" sz="1200" dirty="0" smtClean="0">
                <a:solidFill>
                  <a:srgbClr val="A4011A"/>
                </a:solidFill>
              </a:rPr>
              <a:t>руководств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ru-RU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Стёб и </a:t>
            </a:r>
            <a:r>
              <a:rPr lang="ru-RU" sz="1200" dirty="0" err="1" smtClean="0">
                <a:solidFill>
                  <a:srgbClr val="A4011A"/>
                </a:solidFill>
              </a:rPr>
              <a:t>уни</a:t>
            </a:r>
            <a:r>
              <a:rPr lang="ru-RU" sz="1200" dirty="0" smtClean="0">
                <a:solidFill>
                  <a:srgbClr val="A4011A"/>
                </a:solidFill>
              </a:rPr>
              <a:t>- </a:t>
            </a:r>
            <a:r>
              <a:rPr lang="ru-RU" sz="1200" dirty="0" err="1" smtClean="0">
                <a:solidFill>
                  <a:srgbClr val="A4011A"/>
                </a:solidFill>
              </a:rPr>
              <a:t>жение</a:t>
            </a:r>
            <a:r>
              <a:rPr lang="ru-RU" sz="1200" dirty="0" smtClean="0">
                <a:solidFill>
                  <a:srgbClr val="A4011A"/>
                </a:solidFill>
              </a:rPr>
              <a:t> провинившихся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ru-RU" sz="1200" dirty="0" smtClean="0">
                <a:solidFill>
                  <a:srgbClr val="A4011A"/>
                </a:solidFill>
              </a:rPr>
              <a:t>Хорошо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было </a:t>
            </a:r>
            <a:r>
              <a:rPr lang="ru-RU" sz="1200" dirty="0">
                <a:solidFill>
                  <a:srgbClr val="A4011A"/>
                </a:solidFill>
              </a:rPr>
              <a:t>только раньше, лучше уже не </a:t>
            </a:r>
            <a:r>
              <a:rPr lang="ru-RU" sz="1200" dirty="0" smtClean="0">
                <a:solidFill>
                  <a:srgbClr val="A4011A"/>
                </a:solidFill>
              </a:rPr>
              <a:t>будет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ru-RU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Что </a:t>
            </a:r>
            <a:r>
              <a:rPr lang="ru-RU" sz="1200" dirty="0">
                <a:solidFill>
                  <a:srgbClr val="A4011A"/>
                </a:solidFill>
              </a:rPr>
              <a:t>с вами </a:t>
            </a:r>
            <a:r>
              <a:rPr lang="ru-RU" sz="1200" dirty="0" err="1" smtClean="0">
                <a:solidFill>
                  <a:srgbClr val="A4011A"/>
                </a:solidFill>
              </a:rPr>
              <a:t>разговари</a:t>
            </a:r>
            <a:r>
              <a:rPr lang="ru-RU" sz="1200" dirty="0" smtClean="0">
                <a:solidFill>
                  <a:srgbClr val="A4011A"/>
                </a:solidFill>
              </a:rPr>
              <a:t>-</a:t>
            </a:r>
          </a:p>
          <a:p>
            <a:pPr>
              <a:lnSpc>
                <a:spcPct val="80000"/>
              </a:lnSpc>
            </a:pPr>
            <a:r>
              <a:rPr lang="ru-RU" sz="1200" dirty="0" err="1" smtClean="0">
                <a:solidFill>
                  <a:srgbClr val="A4011A"/>
                </a:solidFill>
              </a:rPr>
              <a:t>вать</a:t>
            </a:r>
            <a:r>
              <a:rPr lang="ru-RU" sz="1200" dirty="0">
                <a:solidFill>
                  <a:srgbClr val="A4011A"/>
                </a:solidFill>
              </a:rPr>
              <a:t>? Вы все равно ничего </a:t>
            </a:r>
            <a:r>
              <a:rPr lang="ru-RU" sz="1200" dirty="0" smtClean="0">
                <a:solidFill>
                  <a:srgbClr val="A4011A"/>
                </a:solidFill>
              </a:rPr>
              <a:t>не</a:t>
            </a: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поймете. Оставьте </a:t>
            </a:r>
            <a:r>
              <a:rPr lang="ru-RU" sz="1200" dirty="0">
                <a:solidFill>
                  <a:srgbClr val="A4011A"/>
                </a:solidFill>
              </a:rPr>
              <a:t>меня в покое.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Я сам.</a:t>
            </a: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986697" y="5093937"/>
            <a:ext cx="5597164" cy="1343403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A4011A"/>
                </a:solidFill>
              </a:rPr>
              <a:t>Как продавать и вести </a:t>
            </a:r>
            <a:r>
              <a:rPr lang="ru-RU" sz="1200" b="1" dirty="0" smtClean="0">
                <a:solidFill>
                  <a:srgbClr val="A4011A"/>
                </a:solidFill>
              </a:rPr>
              <a:t>переговоры</a:t>
            </a:r>
            <a:endParaRPr lang="ru-RU" sz="1200" b="1" dirty="0">
              <a:solidFill>
                <a:srgbClr val="A4011A"/>
              </a:solidFill>
            </a:endParaRPr>
          </a:p>
          <a:p>
            <a:r>
              <a:rPr lang="ru-RU" sz="1200" dirty="0">
                <a:solidFill>
                  <a:srgbClr val="A4011A"/>
                </a:solidFill>
              </a:rPr>
              <a:t>Продавать ностальгию и хорошее настроение</a:t>
            </a:r>
          </a:p>
          <a:p>
            <a:r>
              <a:rPr lang="ru-RU" sz="1200" dirty="0">
                <a:solidFill>
                  <a:srgbClr val="A4011A"/>
                </a:solidFill>
              </a:rPr>
              <a:t>Высказываться в слегка негативном плане о состоянии мира и рынка.</a:t>
            </a:r>
          </a:p>
          <a:p>
            <a:r>
              <a:rPr lang="ru-RU" sz="1200" dirty="0">
                <a:solidFill>
                  <a:srgbClr val="A4011A"/>
                </a:solidFill>
              </a:rPr>
              <a:t>Понравиться как человек. Быть искренним.</a:t>
            </a:r>
          </a:p>
          <a:p>
            <a:r>
              <a:rPr lang="ru-RU" sz="1200" dirty="0">
                <a:solidFill>
                  <a:srgbClr val="A4011A"/>
                </a:solidFill>
              </a:rPr>
              <a:t>Критиковать кого-нибудь в присутствии клиента</a:t>
            </a:r>
          </a:p>
          <a:p>
            <a:r>
              <a:rPr lang="ru-RU" sz="1200" dirty="0">
                <a:solidFill>
                  <a:srgbClr val="A4011A"/>
                </a:solidFill>
              </a:rPr>
              <a:t>Не «вестись» на нытье. Концентрироваться на результате.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587386" y="2200618"/>
            <a:ext cx="3137514" cy="102492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 smtClean="0">
                <a:solidFill>
                  <a:srgbClr val="A4011A"/>
                </a:solidFill>
              </a:rPr>
              <a:t>Мимика </a:t>
            </a:r>
            <a:r>
              <a:rPr lang="ru-RU" sz="1200" b="1" dirty="0">
                <a:solidFill>
                  <a:srgbClr val="A4011A"/>
                </a:solidFill>
              </a:rPr>
              <a:t>и эмоции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Печаль и отвращение, мало позитива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Пессимизм, негативизм и обреченность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Стабильные «залипающие» состояния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Отсутствие чувства юмора и смеха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Внешняя серьезность и строгость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/>
            </a:r>
            <a:br>
              <a:rPr lang="ru-RU" sz="1200" dirty="0">
                <a:solidFill>
                  <a:srgbClr val="A4011A"/>
                </a:solidFill>
              </a:rPr>
            </a:br>
            <a:r>
              <a:rPr lang="ru-RU" sz="1200" dirty="0">
                <a:solidFill>
                  <a:srgbClr val="A4011A"/>
                </a:solidFill>
              </a:rPr>
              <a:t> 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600584" y="3339921"/>
            <a:ext cx="3174602" cy="1639633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 smtClean="0">
                <a:solidFill>
                  <a:srgbClr val="A4011A"/>
                </a:solidFill>
              </a:rPr>
              <a:t>Привычки </a:t>
            </a:r>
            <a:r>
              <a:rPr lang="ru-RU" sz="1200" b="1" dirty="0">
                <a:solidFill>
                  <a:srgbClr val="A4011A"/>
                </a:solidFill>
              </a:rPr>
              <a:t>паттерны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err="1">
                <a:solidFill>
                  <a:srgbClr val="A4011A"/>
                </a:solidFill>
              </a:rPr>
              <a:t>Негативизация</a:t>
            </a:r>
            <a:r>
              <a:rPr lang="ru-RU" sz="1200" dirty="0">
                <a:solidFill>
                  <a:srgbClr val="A4011A"/>
                </a:solidFill>
              </a:rPr>
              <a:t> и негативное </a:t>
            </a:r>
            <a:r>
              <a:rPr lang="ru-RU" sz="1200" dirty="0" smtClean="0">
                <a:solidFill>
                  <a:srgbClr val="A4011A"/>
                </a:solidFill>
              </a:rPr>
              <a:t>намерение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ru-RU" sz="1200" dirty="0" smtClean="0">
                <a:solidFill>
                  <a:srgbClr val="A4011A"/>
                </a:solidFill>
              </a:rPr>
              <a:t>Низкая </a:t>
            </a:r>
            <a:r>
              <a:rPr lang="ru-RU" sz="1200" dirty="0">
                <a:solidFill>
                  <a:srgbClr val="A4011A"/>
                </a:solidFill>
              </a:rPr>
              <a:t>мотивация к изменениям </a:t>
            </a:r>
            <a:r>
              <a:rPr lang="ru-RU" sz="1200" dirty="0" smtClean="0">
                <a:solidFill>
                  <a:srgbClr val="A4011A"/>
                </a:solidFill>
              </a:rPr>
              <a:t>и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раз- витию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ru-RU" sz="1200" dirty="0" smtClean="0">
                <a:solidFill>
                  <a:srgbClr val="A4011A"/>
                </a:solidFill>
              </a:rPr>
              <a:t>Ориентирован </a:t>
            </a:r>
            <a:r>
              <a:rPr lang="ru-RU" sz="1200" dirty="0">
                <a:solidFill>
                  <a:srgbClr val="A4011A"/>
                </a:solidFill>
              </a:rPr>
              <a:t>на удержание позиций и нейтрализацию </a:t>
            </a:r>
            <a:r>
              <a:rPr lang="ru-RU" sz="1200" dirty="0" smtClean="0">
                <a:solidFill>
                  <a:srgbClr val="A4011A"/>
                </a:solidFill>
              </a:rPr>
              <a:t>конкурентов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Стремление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к </a:t>
            </a:r>
            <a:r>
              <a:rPr lang="ru-RU" sz="1200" dirty="0">
                <a:solidFill>
                  <a:srgbClr val="A4011A"/>
                </a:solidFill>
              </a:rPr>
              <a:t>самостоятельности и независимости ото </a:t>
            </a:r>
            <a:r>
              <a:rPr lang="ru-RU" sz="1200" dirty="0" smtClean="0">
                <a:solidFill>
                  <a:srgbClr val="A4011A"/>
                </a:solidFill>
              </a:rPr>
              <a:t>всех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ru-RU" sz="1200" dirty="0" smtClean="0">
                <a:solidFill>
                  <a:srgbClr val="A4011A"/>
                </a:solidFill>
              </a:rPr>
              <a:t>Перекладывание </a:t>
            </a:r>
            <a:r>
              <a:rPr lang="ru-RU" sz="1200" dirty="0">
                <a:solidFill>
                  <a:srgbClr val="A4011A"/>
                </a:solidFill>
              </a:rPr>
              <a:t>ответственности </a:t>
            </a:r>
            <a:r>
              <a:rPr lang="ru-RU" sz="1200" dirty="0" smtClean="0">
                <a:solidFill>
                  <a:srgbClr val="A4011A"/>
                </a:solidFill>
              </a:rPr>
              <a:t>на </a:t>
            </a:r>
            <a:r>
              <a:rPr lang="ru-RU" sz="1200" dirty="0">
                <a:solidFill>
                  <a:srgbClr val="A4011A"/>
                </a:solidFill>
              </a:rPr>
              <a:t>обстоятельства и </a:t>
            </a:r>
            <a:r>
              <a:rPr lang="ru-RU" sz="1200" dirty="0" smtClean="0">
                <a:solidFill>
                  <a:srgbClr val="A4011A"/>
                </a:solidFill>
              </a:rPr>
              <a:t>врагов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ru-RU" sz="1200" dirty="0" smtClean="0">
                <a:solidFill>
                  <a:srgbClr val="A4011A"/>
                </a:solidFill>
              </a:rPr>
              <a:t>Много </a:t>
            </a:r>
            <a:r>
              <a:rPr lang="ru-RU" sz="1200" dirty="0" err="1">
                <a:solidFill>
                  <a:srgbClr val="A4011A"/>
                </a:solidFill>
              </a:rPr>
              <a:t>психосоматики</a:t>
            </a:r>
            <a:r>
              <a:rPr lang="ru-RU" sz="1200" dirty="0">
                <a:solidFill>
                  <a:srgbClr val="A4011A"/>
                </a:solidFill>
              </a:rPr>
              <a:t>.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 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86697" y="3433369"/>
            <a:ext cx="2456114" cy="1546185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Мышление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Они все ошибаются, но они сами должны все понять и исправить. Я за – не </a:t>
            </a:r>
            <a:r>
              <a:rPr lang="ru-RU" sz="1200" dirty="0" smtClean="0">
                <a:solidFill>
                  <a:srgbClr val="A4011A"/>
                </a:solidFill>
              </a:rPr>
              <a:t>буду.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Делай </a:t>
            </a:r>
            <a:r>
              <a:rPr lang="ru-RU" sz="1200" dirty="0">
                <a:solidFill>
                  <a:srgbClr val="A4011A"/>
                </a:solidFill>
              </a:rPr>
              <a:t>– не делай, а проблем меньше не станет.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Почему вы все именно мной не довольны</a:t>
            </a:r>
            <a:r>
              <a:rPr lang="ru-RU" sz="1200" dirty="0" smtClean="0">
                <a:solidFill>
                  <a:srgbClr val="A4011A"/>
                </a:solidFill>
              </a:rPr>
              <a:t>?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Претензии </a:t>
            </a:r>
            <a:r>
              <a:rPr lang="ru-RU" sz="1200" dirty="0" err="1" smtClean="0">
                <a:solidFill>
                  <a:srgbClr val="A4011A"/>
                </a:solidFill>
              </a:rPr>
              <a:t>неоценен</a:t>
            </a:r>
            <a:r>
              <a:rPr lang="en-US" sz="1200" dirty="0" smtClean="0">
                <a:solidFill>
                  <a:srgbClr val="A4011A"/>
                </a:solidFill>
              </a:rPr>
              <a:t>-</a:t>
            </a:r>
            <a:r>
              <a:rPr lang="ru-RU" sz="1200" dirty="0" err="1" smtClean="0">
                <a:solidFill>
                  <a:srgbClr val="A4011A"/>
                </a:solidFill>
              </a:rPr>
              <a:t>ного</a:t>
            </a:r>
            <a:r>
              <a:rPr lang="ru-RU" sz="1200" dirty="0" smtClean="0">
                <a:solidFill>
                  <a:srgbClr val="A4011A"/>
                </a:solidFill>
              </a:rPr>
              <a:t> гения.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Это </a:t>
            </a:r>
            <a:r>
              <a:rPr lang="ru-RU" sz="1200" dirty="0">
                <a:solidFill>
                  <a:srgbClr val="A4011A"/>
                </a:solidFill>
              </a:rPr>
              <a:t>они виноваты. А я вас </a:t>
            </a:r>
            <a:r>
              <a:rPr lang="ru-RU" sz="1200" dirty="0" smtClean="0">
                <a:solidFill>
                  <a:srgbClr val="A4011A"/>
                </a:solidFill>
              </a:rPr>
              <a:t>предупреждал.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Это </a:t>
            </a:r>
            <a:r>
              <a:rPr lang="ru-RU" sz="1200" dirty="0" err="1" smtClean="0">
                <a:solidFill>
                  <a:srgbClr val="A4011A"/>
                </a:solidFill>
              </a:rPr>
              <a:t>бесполез</a:t>
            </a:r>
            <a:r>
              <a:rPr lang="en-US" sz="1200" dirty="0" smtClean="0">
                <a:solidFill>
                  <a:srgbClr val="A4011A"/>
                </a:solidFill>
              </a:rPr>
              <a:t>-</a:t>
            </a:r>
            <a:r>
              <a:rPr lang="ru-RU" sz="1200" dirty="0" smtClean="0">
                <a:solidFill>
                  <a:srgbClr val="A4011A"/>
                </a:solidFill>
              </a:rPr>
              <a:t>но</a:t>
            </a:r>
            <a:r>
              <a:rPr lang="ru-RU" sz="1200" dirty="0">
                <a:solidFill>
                  <a:srgbClr val="A4011A"/>
                </a:solidFill>
              </a:rPr>
              <a:t>. Все равно не поможет.</a:t>
            </a:r>
          </a:p>
        </p:txBody>
      </p:sp>
      <p:pic>
        <p:nvPicPr>
          <p:cNvPr id="17" name="Изображение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84" y="9678"/>
            <a:ext cx="378961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98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8300" y="291904"/>
            <a:ext cx="4596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Тревожно-мнительный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психотип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06088" y="764704"/>
            <a:ext cx="1948114" cy="8044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chemeClr val="tx1"/>
                </a:solidFill>
              </a:rPr>
              <a:t>Цель</a:t>
            </a:r>
            <a:r>
              <a:rPr lang="ru-RU" sz="1400" dirty="0">
                <a:solidFill>
                  <a:schemeClr val="tx1"/>
                </a:solidFill>
              </a:rPr>
              <a:t> – обезопасить себя, просчитать риски и нейтрализовать их.    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722501" y="764704"/>
            <a:ext cx="2078099" cy="8044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400" b="1" dirty="0">
                <a:solidFill>
                  <a:srgbClr val="000000"/>
                </a:solidFill>
              </a:rPr>
              <a:t>Средство достижения цели</a:t>
            </a:r>
            <a:r>
              <a:rPr lang="ru-RU" sz="1400" dirty="0">
                <a:solidFill>
                  <a:srgbClr val="000000"/>
                </a:solidFill>
              </a:rPr>
              <a:t> – смена ролей треугольника </a:t>
            </a:r>
            <a:r>
              <a:rPr lang="ru-RU" sz="1400" dirty="0" err="1">
                <a:solidFill>
                  <a:srgbClr val="000000"/>
                </a:solidFill>
              </a:rPr>
              <a:t>Карпмана</a:t>
            </a:r>
            <a:r>
              <a:rPr lang="ru-RU" sz="14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168543" y="764704"/>
            <a:ext cx="3556001" cy="8044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rgbClr val="000000"/>
                </a:solidFill>
              </a:rPr>
              <a:t>Тенденция: </a:t>
            </a:r>
            <a:r>
              <a:rPr lang="ru-RU" sz="1400" dirty="0">
                <a:solidFill>
                  <a:srgbClr val="000000"/>
                </a:solidFill>
              </a:rPr>
              <a:t>повышенная чувствительность к проблемам и тревогам. Концентрация на проблемах и том, как их решить, а не на будущем и целях.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85" y="1667158"/>
            <a:ext cx="2214815" cy="1456993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Внешний вид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Неуверенность и беспокойство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Избегает ярких тонов и </a:t>
            </a:r>
            <a:r>
              <a:rPr lang="ru-RU" sz="1200" dirty="0" smtClean="0">
                <a:solidFill>
                  <a:srgbClr val="A4011A"/>
                </a:solidFill>
              </a:rPr>
              <a:t>аксессуаров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Не </a:t>
            </a:r>
            <a:r>
              <a:rPr lang="ru-RU" sz="1200" dirty="0">
                <a:solidFill>
                  <a:srgbClr val="A4011A"/>
                </a:solidFill>
              </a:rPr>
              <a:t>стремится выделиться и обратить на себя внимание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Официальная вежливость со </a:t>
            </a:r>
            <a:r>
              <a:rPr lang="ru-RU" sz="1200" dirty="0" smtClean="0">
                <a:solidFill>
                  <a:srgbClr val="A4011A"/>
                </a:solidFill>
              </a:rPr>
              <a:t>всеми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Бледность </a:t>
            </a:r>
            <a:r>
              <a:rPr lang="ru-RU" sz="1200" dirty="0">
                <a:solidFill>
                  <a:srgbClr val="A4011A"/>
                </a:solidFill>
              </a:rPr>
              <a:t>и </a:t>
            </a:r>
            <a:r>
              <a:rPr lang="ru-RU" sz="1200" dirty="0" smtClean="0">
                <a:solidFill>
                  <a:srgbClr val="A4011A"/>
                </a:solidFill>
              </a:rPr>
              <a:t>астения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12429" y="1649374"/>
            <a:ext cx="2456114" cy="126169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Речь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Все в жизни возможно, особенно </a:t>
            </a:r>
            <a:r>
              <a:rPr lang="ru-RU" sz="1200" dirty="0" smtClean="0">
                <a:solidFill>
                  <a:srgbClr val="A4011A"/>
                </a:solidFill>
              </a:rPr>
              <a:t>проблемы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ru-RU" sz="1200" dirty="0" smtClean="0">
                <a:solidFill>
                  <a:srgbClr val="A4011A"/>
                </a:solidFill>
              </a:rPr>
              <a:t>Где </a:t>
            </a:r>
            <a:r>
              <a:rPr lang="ru-RU" sz="1200" dirty="0">
                <a:solidFill>
                  <a:srgbClr val="A4011A"/>
                </a:solidFill>
              </a:rPr>
              <a:t>ваши гарантии?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А что будет, если вдруг…?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Мы должны все спрогнозировать и разработать </a:t>
            </a:r>
            <a:r>
              <a:rPr lang="ru-RU" sz="1200" dirty="0" smtClean="0">
                <a:solidFill>
                  <a:srgbClr val="A4011A"/>
                </a:solidFill>
              </a:rPr>
              <a:t>план.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Я </a:t>
            </a:r>
            <a:r>
              <a:rPr lang="ru-RU" sz="1200" dirty="0">
                <a:solidFill>
                  <a:srgbClr val="A4011A"/>
                </a:solidFill>
              </a:rPr>
              <a:t>бы не стал надеяться, что все будет хорошо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88685" y="3191652"/>
            <a:ext cx="2214815" cy="2202167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Поведение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Наблюдательность и </a:t>
            </a:r>
            <a:r>
              <a:rPr lang="ru-RU" sz="1200" dirty="0" smtClean="0">
                <a:solidFill>
                  <a:srgbClr val="A4011A"/>
                </a:solidFill>
              </a:rPr>
              <a:t>напряженность.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Сохранение </a:t>
            </a:r>
            <a:r>
              <a:rPr lang="ru-RU" sz="1200" dirty="0">
                <a:solidFill>
                  <a:srgbClr val="A4011A"/>
                </a:solidFill>
              </a:rPr>
              <a:t>некоторой дистанции даже в дружеском </a:t>
            </a:r>
            <a:r>
              <a:rPr lang="ru-RU" sz="1200" dirty="0" smtClean="0">
                <a:solidFill>
                  <a:srgbClr val="A4011A"/>
                </a:solidFill>
              </a:rPr>
              <a:t>общении.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Склонность </a:t>
            </a:r>
            <a:r>
              <a:rPr lang="ru-RU" sz="1200" dirty="0">
                <a:solidFill>
                  <a:srgbClr val="A4011A"/>
                </a:solidFill>
              </a:rPr>
              <a:t>к перемене мнений и торг при принятии </a:t>
            </a:r>
            <a:r>
              <a:rPr lang="ru-RU" sz="1200" dirty="0" smtClean="0">
                <a:solidFill>
                  <a:srgbClr val="A4011A"/>
                </a:solidFill>
              </a:rPr>
              <a:t>решений.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Стеб </a:t>
            </a:r>
            <a:r>
              <a:rPr lang="ru-RU" sz="1200" dirty="0">
                <a:solidFill>
                  <a:srgbClr val="A4011A"/>
                </a:solidFill>
              </a:rPr>
              <a:t>и вселение </a:t>
            </a:r>
            <a:r>
              <a:rPr lang="ru-RU" sz="1200" dirty="0" smtClean="0">
                <a:solidFill>
                  <a:srgbClr val="A4011A"/>
                </a:solidFill>
              </a:rPr>
              <a:t>неуверенности </a:t>
            </a:r>
            <a:r>
              <a:rPr lang="ru-RU" sz="1200" dirty="0">
                <a:solidFill>
                  <a:srgbClr val="A4011A"/>
                </a:solidFill>
              </a:rPr>
              <a:t>в </a:t>
            </a:r>
            <a:r>
              <a:rPr lang="ru-RU" sz="1200" dirty="0" smtClean="0">
                <a:solidFill>
                  <a:srgbClr val="A4011A"/>
                </a:solidFill>
              </a:rPr>
              <a:t>других.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Сомнения </a:t>
            </a:r>
            <a:r>
              <a:rPr lang="ru-RU" sz="1200" dirty="0">
                <a:solidFill>
                  <a:srgbClr val="A4011A"/>
                </a:solidFill>
              </a:rPr>
              <a:t>и скепсис к изменениям, которые ему невозможно контролировать.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Интриги и непрямые действия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297616" y="2991318"/>
            <a:ext cx="3426928" cy="1540038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Привычки паттерны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err="1">
                <a:solidFill>
                  <a:srgbClr val="A4011A"/>
                </a:solidFill>
              </a:rPr>
              <a:t>Негативизация</a:t>
            </a:r>
            <a:r>
              <a:rPr lang="ru-RU" sz="1200" dirty="0">
                <a:solidFill>
                  <a:srgbClr val="A4011A"/>
                </a:solidFill>
              </a:rPr>
              <a:t> и негативное </a:t>
            </a:r>
            <a:r>
              <a:rPr lang="ru-RU" sz="1200" dirty="0" smtClean="0">
                <a:solidFill>
                  <a:srgbClr val="A4011A"/>
                </a:solidFill>
              </a:rPr>
              <a:t>намерение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Низкая </a:t>
            </a:r>
            <a:r>
              <a:rPr lang="ru-RU" sz="1200" dirty="0">
                <a:solidFill>
                  <a:srgbClr val="A4011A"/>
                </a:solidFill>
              </a:rPr>
              <a:t>мотивация к изменениям и </a:t>
            </a:r>
            <a:r>
              <a:rPr lang="ru-RU" sz="1200" dirty="0" smtClean="0">
                <a:solidFill>
                  <a:srgbClr val="A4011A"/>
                </a:solidFill>
              </a:rPr>
              <a:t>развитию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Ориентирован </a:t>
            </a:r>
            <a:r>
              <a:rPr lang="ru-RU" sz="1200" dirty="0">
                <a:solidFill>
                  <a:srgbClr val="A4011A"/>
                </a:solidFill>
              </a:rPr>
              <a:t>на удержание позиций и нейтрализацию </a:t>
            </a:r>
            <a:r>
              <a:rPr lang="ru-RU" sz="1200" dirty="0" smtClean="0">
                <a:solidFill>
                  <a:srgbClr val="A4011A"/>
                </a:solidFill>
              </a:rPr>
              <a:t>конкурентов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Стремление </a:t>
            </a:r>
            <a:r>
              <a:rPr lang="ru-RU" sz="1200" dirty="0">
                <a:solidFill>
                  <a:srgbClr val="A4011A"/>
                </a:solidFill>
              </a:rPr>
              <a:t>к </a:t>
            </a:r>
            <a:r>
              <a:rPr lang="ru-RU" sz="1200" dirty="0" smtClean="0">
                <a:solidFill>
                  <a:srgbClr val="A4011A"/>
                </a:solidFill>
              </a:rPr>
              <a:t>самостоятельности </a:t>
            </a:r>
            <a:r>
              <a:rPr lang="ru-RU" sz="1200" dirty="0">
                <a:solidFill>
                  <a:srgbClr val="A4011A"/>
                </a:solidFill>
              </a:rPr>
              <a:t>и независимости ото </a:t>
            </a:r>
            <a:r>
              <a:rPr lang="ru-RU" sz="1200" dirty="0" smtClean="0">
                <a:solidFill>
                  <a:srgbClr val="A4011A"/>
                </a:solidFill>
              </a:rPr>
              <a:t>всех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Перекладывание </a:t>
            </a:r>
            <a:r>
              <a:rPr lang="ru-RU" sz="1200" dirty="0">
                <a:solidFill>
                  <a:srgbClr val="A4011A"/>
                </a:solidFill>
              </a:rPr>
              <a:t>ответственности на обстоятельства и </a:t>
            </a:r>
            <a:r>
              <a:rPr lang="ru-RU" sz="1200" dirty="0" smtClean="0">
                <a:solidFill>
                  <a:srgbClr val="A4011A"/>
                </a:solidFill>
              </a:rPr>
              <a:t>врагов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277472" y="1640847"/>
            <a:ext cx="3447072" cy="1270217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Общение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Контроль ситуации при </a:t>
            </a:r>
            <a:r>
              <a:rPr lang="ru-RU" sz="1200" dirty="0" smtClean="0">
                <a:solidFill>
                  <a:srgbClr val="A4011A"/>
                </a:solidFill>
              </a:rPr>
              <a:t>внешней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позитивности.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Высокомерие </a:t>
            </a:r>
            <a:r>
              <a:rPr lang="ru-RU" sz="1200" dirty="0">
                <a:solidFill>
                  <a:srgbClr val="A4011A"/>
                </a:solidFill>
              </a:rPr>
              <a:t>или </a:t>
            </a:r>
            <a:r>
              <a:rPr lang="ru-RU" sz="1200" dirty="0" smtClean="0">
                <a:solidFill>
                  <a:srgbClr val="A4011A"/>
                </a:solidFill>
              </a:rPr>
              <a:t>слезы.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Вечный </a:t>
            </a:r>
            <a:r>
              <a:rPr lang="ru-RU" sz="1200" dirty="0">
                <a:solidFill>
                  <a:srgbClr val="A4011A"/>
                </a:solidFill>
              </a:rPr>
              <a:t>треугольник </a:t>
            </a:r>
            <a:r>
              <a:rPr lang="ru-RU" sz="1200" dirty="0" err="1" smtClean="0">
                <a:solidFill>
                  <a:srgbClr val="A4011A"/>
                </a:solidFill>
              </a:rPr>
              <a:t>Карпмана</a:t>
            </a:r>
            <a:r>
              <a:rPr lang="ru-RU" sz="1200" dirty="0" smtClean="0">
                <a:solidFill>
                  <a:srgbClr val="A4011A"/>
                </a:solidFill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Стремление </a:t>
            </a:r>
            <a:r>
              <a:rPr lang="ru-RU" sz="1200" dirty="0">
                <a:solidFill>
                  <a:srgbClr val="A4011A"/>
                </a:solidFill>
              </a:rPr>
              <a:t>себя обезопасить и увеличить зону контроля.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Двойные </a:t>
            </a:r>
            <a:r>
              <a:rPr lang="ru-RU" sz="1200" dirty="0" smtClean="0">
                <a:solidFill>
                  <a:srgbClr val="A4011A"/>
                </a:solidFill>
              </a:rPr>
              <a:t>стандарты. Тревожность </a:t>
            </a:r>
            <a:r>
              <a:rPr lang="ru-RU" sz="1200" dirty="0">
                <a:solidFill>
                  <a:srgbClr val="A4011A"/>
                </a:solidFill>
              </a:rPr>
              <a:t>и </a:t>
            </a:r>
            <a:r>
              <a:rPr lang="ru-RU" sz="1200" dirty="0" err="1">
                <a:solidFill>
                  <a:srgbClr val="A4011A"/>
                </a:solidFill>
              </a:rPr>
              <a:t>гиперуверенность</a:t>
            </a: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8686" y="5461320"/>
            <a:ext cx="4779858" cy="811899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Мимика и эмоции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Тревога и нервный </a:t>
            </a:r>
            <a:r>
              <a:rPr lang="ru-RU" sz="1200" dirty="0" smtClean="0">
                <a:solidFill>
                  <a:srgbClr val="A4011A"/>
                </a:solidFill>
              </a:rPr>
              <a:t>смех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ru-RU" sz="1200" dirty="0" smtClean="0">
                <a:solidFill>
                  <a:srgbClr val="A4011A"/>
                </a:solidFill>
              </a:rPr>
              <a:t>Черный </a:t>
            </a:r>
            <a:r>
              <a:rPr lang="ru-RU" sz="1200" dirty="0">
                <a:solidFill>
                  <a:srgbClr val="A4011A"/>
                </a:solidFill>
              </a:rPr>
              <a:t>юмор и </a:t>
            </a:r>
            <a:r>
              <a:rPr lang="ru-RU" sz="1200" dirty="0" smtClean="0">
                <a:solidFill>
                  <a:srgbClr val="A4011A"/>
                </a:solidFill>
              </a:rPr>
              <a:t>сарказм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Радость </a:t>
            </a:r>
            <a:r>
              <a:rPr lang="ru-RU" sz="1200" dirty="0">
                <a:solidFill>
                  <a:srgbClr val="A4011A"/>
                </a:solidFill>
              </a:rPr>
              <a:t>– показательна и </a:t>
            </a:r>
            <a:r>
              <a:rPr lang="ru-RU" sz="1200" dirty="0" smtClean="0">
                <a:solidFill>
                  <a:srgbClr val="A4011A"/>
                </a:solidFill>
              </a:rPr>
              <a:t>неискренна.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Я </a:t>
            </a:r>
            <a:r>
              <a:rPr lang="ru-RU" sz="1200" dirty="0">
                <a:solidFill>
                  <a:srgbClr val="A4011A"/>
                </a:solidFill>
              </a:rPr>
              <a:t>должен притворяться, что все </a:t>
            </a:r>
            <a:r>
              <a:rPr lang="ru-RU" sz="1200" dirty="0" smtClean="0">
                <a:solidFill>
                  <a:srgbClr val="A4011A"/>
                </a:solidFill>
              </a:rPr>
              <a:t>хорошо.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Быстрая </a:t>
            </a:r>
            <a:r>
              <a:rPr lang="ru-RU" sz="1200" dirty="0">
                <a:solidFill>
                  <a:srgbClr val="A4011A"/>
                </a:solidFill>
              </a:rPr>
              <a:t>сменяемость эмоций и </a:t>
            </a:r>
            <a:r>
              <a:rPr lang="ru-RU" sz="1200" dirty="0" smtClean="0">
                <a:solidFill>
                  <a:srgbClr val="A4011A"/>
                </a:solidFill>
              </a:rPr>
              <a:t>состояний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ru-RU" sz="1200" dirty="0" smtClean="0">
                <a:solidFill>
                  <a:srgbClr val="A4011A"/>
                </a:solidFill>
              </a:rPr>
              <a:t>Контроль </a:t>
            </a:r>
            <a:r>
              <a:rPr lang="ru-RU" sz="1200" dirty="0">
                <a:solidFill>
                  <a:srgbClr val="A4011A"/>
                </a:solidFill>
              </a:rPr>
              <a:t>лица и </a:t>
            </a:r>
            <a:r>
              <a:rPr lang="ru-RU" sz="1200" dirty="0" smtClean="0">
                <a:solidFill>
                  <a:srgbClr val="A4011A"/>
                </a:solidFill>
              </a:rPr>
              <a:t>мимики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/>
            </a:r>
            <a:br>
              <a:rPr lang="ru-RU" sz="1200" dirty="0">
                <a:solidFill>
                  <a:srgbClr val="A4011A"/>
                </a:solidFill>
              </a:rPr>
            </a:br>
            <a:r>
              <a:rPr lang="ru-RU" sz="1200" dirty="0">
                <a:solidFill>
                  <a:srgbClr val="A4011A"/>
                </a:solidFill>
              </a:rPr>
              <a:t> 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22501" y="2991318"/>
            <a:ext cx="2456114" cy="2187429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Мышление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Все могут обманывать, поэтому нужно всегда быть на </a:t>
            </a:r>
            <a:r>
              <a:rPr lang="ru-RU" sz="1200" dirty="0" smtClean="0">
                <a:solidFill>
                  <a:srgbClr val="A4011A"/>
                </a:solidFill>
              </a:rPr>
              <a:t>чеку.</a:t>
            </a: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Никому </a:t>
            </a:r>
            <a:r>
              <a:rPr lang="ru-RU" sz="1200" dirty="0">
                <a:solidFill>
                  <a:srgbClr val="A4011A"/>
                </a:solidFill>
              </a:rPr>
              <a:t>нельзя </a:t>
            </a:r>
            <a:r>
              <a:rPr lang="ru-RU" sz="1200" dirty="0" smtClean="0">
                <a:solidFill>
                  <a:srgbClr val="A4011A"/>
                </a:solidFill>
              </a:rPr>
              <a:t>доверять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Ничего </a:t>
            </a:r>
            <a:r>
              <a:rPr lang="ru-RU" sz="1200" dirty="0">
                <a:solidFill>
                  <a:srgbClr val="A4011A"/>
                </a:solidFill>
              </a:rPr>
              <a:t>просто так не </a:t>
            </a:r>
            <a:r>
              <a:rPr lang="ru-RU" sz="1200" dirty="0" smtClean="0">
                <a:solidFill>
                  <a:srgbClr val="A4011A"/>
                </a:solidFill>
              </a:rPr>
              <a:t>бывает.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Нужно </a:t>
            </a:r>
            <a:r>
              <a:rPr lang="ru-RU" sz="1200" dirty="0">
                <a:solidFill>
                  <a:srgbClr val="A4011A"/>
                </a:solidFill>
              </a:rPr>
              <a:t>все </a:t>
            </a:r>
            <a:r>
              <a:rPr lang="ru-RU" sz="1200" dirty="0" smtClean="0">
                <a:solidFill>
                  <a:srgbClr val="A4011A"/>
                </a:solidFill>
              </a:rPr>
              <a:t>контролировать </a:t>
            </a:r>
            <a:r>
              <a:rPr lang="ru-RU" sz="1200" dirty="0">
                <a:solidFill>
                  <a:srgbClr val="A4011A"/>
                </a:solidFill>
              </a:rPr>
              <a:t>и всегда быть в курсе новостей и </a:t>
            </a:r>
            <a:r>
              <a:rPr lang="ru-RU" sz="1200" dirty="0" smtClean="0">
                <a:solidFill>
                  <a:srgbClr val="A4011A"/>
                </a:solidFill>
              </a:rPr>
              <a:t>событий.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Хочешь </a:t>
            </a:r>
            <a:r>
              <a:rPr lang="ru-RU" sz="1200" dirty="0">
                <a:solidFill>
                  <a:srgbClr val="A4011A"/>
                </a:solidFill>
              </a:rPr>
              <a:t>сделать хорошо – сделай сам.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Никому не давай </a:t>
            </a:r>
            <a:r>
              <a:rPr lang="ru-RU" sz="1200" dirty="0" smtClean="0">
                <a:solidFill>
                  <a:srgbClr val="A4011A"/>
                </a:solidFill>
              </a:rPr>
              <a:t>никаких </a:t>
            </a:r>
            <a:r>
              <a:rPr lang="ru-RU" sz="1200" dirty="0" err="1" smtClean="0">
                <a:solidFill>
                  <a:srgbClr val="A4011A"/>
                </a:solidFill>
              </a:rPr>
              <a:t>гаран</a:t>
            </a:r>
            <a:r>
              <a:rPr lang="en-US" sz="1200" dirty="0" smtClean="0">
                <a:solidFill>
                  <a:srgbClr val="A4011A"/>
                </a:solidFill>
              </a:rPr>
              <a:t>-</a:t>
            </a:r>
            <a:r>
              <a:rPr lang="ru-RU" sz="1200" dirty="0" err="1" smtClean="0">
                <a:solidFill>
                  <a:srgbClr val="A4011A"/>
                </a:solidFill>
              </a:rPr>
              <a:t>тий</a:t>
            </a:r>
            <a:r>
              <a:rPr lang="ru-RU" sz="1200" dirty="0">
                <a:solidFill>
                  <a:srgbClr val="A4011A"/>
                </a:solidFill>
              </a:rPr>
              <a:t>. Но требуй их.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Собирай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информацию!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«</a:t>
            </a:r>
            <a:r>
              <a:rPr lang="ru-RU" sz="1200" dirty="0">
                <a:solidFill>
                  <a:srgbClr val="A4011A"/>
                </a:solidFill>
              </a:rPr>
              <a:t>Никому не показывай свои карты</a:t>
            </a:r>
            <a:r>
              <a:rPr lang="ru-RU" sz="1200" dirty="0" smtClean="0">
                <a:solidFill>
                  <a:srgbClr val="A4011A"/>
                </a:solidFill>
              </a:rPr>
              <a:t>»</a:t>
            </a: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87545" y="4611610"/>
            <a:ext cx="3437000" cy="163435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A4011A"/>
                </a:solidFill>
              </a:rPr>
              <a:t>Как </a:t>
            </a:r>
            <a:r>
              <a:rPr lang="ru-RU" sz="1200" b="1" dirty="0">
                <a:solidFill>
                  <a:srgbClr val="A4011A"/>
                </a:solidFill>
              </a:rPr>
              <a:t>продавать и вести переговоры</a:t>
            </a:r>
          </a:p>
          <a:p>
            <a:r>
              <a:rPr lang="ru-RU" sz="1200" dirty="0">
                <a:solidFill>
                  <a:srgbClr val="A4011A"/>
                </a:solidFill>
              </a:rPr>
              <a:t>Сказать, что все проблемы вы возьмете на себя.</a:t>
            </a:r>
          </a:p>
          <a:p>
            <a:r>
              <a:rPr lang="ru-RU" sz="1200" dirty="0">
                <a:solidFill>
                  <a:srgbClr val="A4011A"/>
                </a:solidFill>
              </a:rPr>
              <a:t>Предлагать надежное, а не красивое</a:t>
            </a:r>
          </a:p>
          <a:p>
            <a:r>
              <a:rPr lang="ru-RU" sz="1200" dirty="0">
                <a:solidFill>
                  <a:srgbClr val="A4011A"/>
                </a:solidFill>
              </a:rPr>
              <a:t>Продавать «защиту» от чего-либо.</a:t>
            </a:r>
          </a:p>
          <a:p>
            <a:r>
              <a:rPr lang="ru-RU" sz="1200" dirty="0">
                <a:solidFill>
                  <a:srgbClr val="A4011A"/>
                </a:solidFill>
              </a:rPr>
              <a:t>Успокаивать и приводить позитивные примеры из жизни</a:t>
            </a:r>
          </a:p>
          <a:p>
            <a:r>
              <a:rPr lang="ru-RU" sz="1200" dirty="0">
                <a:solidFill>
                  <a:srgbClr val="A4011A"/>
                </a:solidFill>
              </a:rPr>
              <a:t>Тест-драйв и попробовать товар – бесплатно</a:t>
            </a:r>
            <a:r>
              <a:rPr lang="ru-RU" sz="1200" dirty="0" smtClean="0">
                <a:solidFill>
                  <a:srgbClr val="A4011A"/>
                </a:solidFill>
              </a:rPr>
              <a:t>.. </a:t>
            </a:r>
            <a:endParaRPr lang="ru-RU" sz="1200" dirty="0">
              <a:solidFill>
                <a:srgbClr val="A4011A"/>
              </a:solidFill>
            </a:endParaRPr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84" y="9678"/>
            <a:ext cx="378961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5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2491214" y="331317"/>
            <a:ext cx="6659562" cy="765175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Профайлинг,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нейротехнологии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 eaLnBrk="1" hangingPunct="1"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и верификация лжи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1412776"/>
            <a:ext cx="8496944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C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ahoma" pitchFamily="34" charset="0"/>
                <a:ea typeface="+mn-ea"/>
              </a:rPr>
              <a:t>Спасибо за внимание !</a:t>
            </a:r>
          </a:p>
          <a:p>
            <a:pPr algn="ctr">
              <a:defRPr/>
            </a:pPr>
            <a:endParaRPr lang="ru-RU" sz="2000" b="1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C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ahoma" pitchFamily="34" charset="0"/>
              <a:ea typeface="+mn-ea"/>
            </a:endParaRPr>
          </a:p>
          <a:p>
            <a:pPr algn="ctr">
              <a:defRPr/>
            </a:pPr>
            <a:r>
              <a:rPr lang="ru-RU" sz="54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C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ahoma" pitchFamily="34" charset="0"/>
                <a:ea typeface="+mn-ea"/>
              </a:rPr>
              <a:t>Вопросы и доп. </a:t>
            </a:r>
            <a:r>
              <a:rPr lang="ru-RU" sz="5400" b="1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C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ahoma" pitchFamily="34" charset="0"/>
                <a:ea typeface="+mn-ea"/>
              </a:rPr>
              <a:t>и</a:t>
            </a:r>
            <a:r>
              <a:rPr lang="ru-RU" sz="54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C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ahoma" pitchFamily="34" charset="0"/>
                <a:ea typeface="+mn-ea"/>
              </a:rPr>
              <a:t>нформация в </a:t>
            </a:r>
            <a:r>
              <a:rPr lang="ru-RU" sz="5400" b="1" dirty="0" err="1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C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ahoma" pitchFamily="34" charset="0"/>
                <a:ea typeface="+mn-ea"/>
              </a:rPr>
              <a:t>Телеграм</a:t>
            </a:r>
            <a:endParaRPr lang="ru-RU" sz="5400" b="1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C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ahoma" pitchFamily="34" charset="0"/>
              <a:ea typeface="+mn-ea"/>
            </a:endParaRPr>
          </a:p>
          <a:p>
            <a:pPr algn="ctr">
              <a:defRPr/>
            </a:pPr>
            <a:endParaRPr lang="ru-RU" sz="2000" b="1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C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ahoma" pitchFamily="34" charset="0"/>
              <a:ea typeface="+mn-ea"/>
            </a:endParaRPr>
          </a:p>
          <a:p>
            <a:pPr algn="ctr">
              <a:defRPr/>
            </a:pPr>
            <a:r>
              <a:rPr lang="en-US" sz="54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C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ahoma" pitchFamily="34" charset="0"/>
                <a:ea typeface="+mn-ea"/>
              </a:rPr>
              <a:t>@</a:t>
            </a:r>
            <a:r>
              <a:rPr lang="en-US" sz="5400" b="1" dirty="0" err="1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C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ahoma" pitchFamily="34" charset="0"/>
                <a:ea typeface="+mn-ea"/>
              </a:rPr>
              <a:t>ProProfiling</a:t>
            </a:r>
            <a:endParaRPr lang="ru-RU" sz="5400" b="1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C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ahoma" pitchFamily="34" charset="0"/>
              <a:ea typeface="+mn-ea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6722" y="6407264"/>
            <a:ext cx="1469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dirty="0" err="1" smtClean="0">
                <a:solidFill>
                  <a:schemeClr val="bg1"/>
                </a:solidFill>
              </a:rPr>
              <a:t>Fb.com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Afltv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5010977" y="6430962"/>
            <a:ext cx="4133023" cy="365125"/>
          </a:xfrm>
        </p:spPr>
        <p:txBody>
          <a:bodyPr/>
          <a:lstStyle/>
          <a:p>
            <a:pPr algn="r">
              <a:defRPr/>
            </a:pPr>
            <a:r>
              <a:rPr lang="ru-RU" sz="1300" b="1" dirty="0" err="1" smtClean="0">
                <a:solidFill>
                  <a:schemeClr val="bg1"/>
                </a:solidFill>
              </a:rPr>
              <a:t>А.Филатов</a:t>
            </a:r>
            <a:r>
              <a:rPr lang="ru-RU" sz="1300" b="1" dirty="0" smtClean="0">
                <a:solidFill>
                  <a:schemeClr val="bg1"/>
                </a:solidFill>
              </a:rPr>
              <a:t>. </a:t>
            </a:r>
          </a:p>
          <a:p>
            <a:pPr algn="r">
              <a:defRPr/>
            </a:pPr>
            <a:r>
              <a:rPr lang="ru-RU" sz="1300" b="1" dirty="0" smtClean="0">
                <a:solidFill>
                  <a:schemeClr val="bg1"/>
                </a:solidFill>
              </a:rPr>
              <a:t>Профайлинг, </a:t>
            </a:r>
            <a:r>
              <a:rPr lang="ru-RU" sz="1300" b="1" dirty="0" err="1" smtClean="0">
                <a:solidFill>
                  <a:schemeClr val="bg1"/>
                </a:solidFill>
              </a:rPr>
              <a:t>нейротехнологии</a:t>
            </a:r>
            <a:r>
              <a:rPr lang="ru-RU" sz="1300" b="1" dirty="0" smtClean="0">
                <a:solidFill>
                  <a:schemeClr val="bg1"/>
                </a:solidFill>
              </a:rPr>
              <a:t>, верификация лжи.</a:t>
            </a:r>
            <a:endParaRPr lang="ru-RU" sz="13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184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-180528" y="0"/>
            <a:ext cx="9324528" cy="785818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800" b="1" dirty="0" err="1" smtClean="0">
                <a:ln w="18000">
                  <a:solidFill>
                    <a:srgbClr val="A50021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Myriad Pro" pitchFamily="34" charset="0"/>
                <a:ea typeface="+mj-ea"/>
                <a:cs typeface="+mj-cs"/>
              </a:rPr>
              <a:t>А.Филатов</a:t>
            </a:r>
            <a:r>
              <a:rPr lang="ru-RU" sz="3800" b="1" dirty="0" smtClean="0">
                <a:ln w="18000">
                  <a:solidFill>
                    <a:srgbClr val="A50021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Myriad Pro" pitchFamily="34" charset="0"/>
                <a:ea typeface="+mj-ea"/>
                <a:cs typeface="+mj-cs"/>
              </a:rPr>
              <a:t>: несколько слов о себе</a:t>
            </a:r>
            <a:endParaRPr lang="ru-RU" sz="3800" b="1" dirty="0">
              <a:ln w="18000">
                <a:solidFill>
                  <a:srgbClr val="A50021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  <a:reflection blurRad="6350" stA="55000" endA="300" endPos="45500" dir="5400000" sy="-100000" algn="bl" rotWithShape="0"/>
              </a:effectLst>
              <a:latin typeface="Myriad Pro" pitchFamily="34" charset="0"/>
              <a:ea typeface="+mj-ea"/>
              <a:cs typeface="+mj-cs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4481736" y="6402933"/>
            <a:ext cx="4644008" cy="455067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9pPr>
          </a:lstStyle>
          <a:p>
            <a:pPr algn="r">
              <a:defRPr/>
            </a:pPr>
            <a:r>
              <a:rPr lang="ru-RU" sz="1300" dirty="0" err="1">
                <a:solidFill>
                  <a:schemeClr val="bg1"/>
                </a:solidFill>
              </a:rPr>
              <a:t>А.Филатов</a:t>
            </a:r>
            <a:r>
              <a:rPr lang="ru-RU" sz="1300" dirty="0">
                <a:solidFill>
                  <a:schemeClr val="bg1"/>
                </a:solidFill>
              </a:rPr>
              <a:t>. </a:t>
            </a:r>
          </a:p>
          <a:p>
            <a:pPr algn="r">
              <a:defRPr/>
            </a:pPr>
            <a:r>
              <a:rPr lang="ru-RU" sz="1300" dirty="0">
                <a:solidFill>
                  <a:schemeClr val="bg1"/>
                </a:solidFill>
              </a:rPr>
              <a:t>Профайлинг, </a:t>
            </a:r>
            <a:r>
              <a:rPr lang="ru-RU" sz="1300" dirty="0" err="1">
                <a:solidFill>
                  <a:schemeClr val="bg1"/>
                </a:solidFill>
              </a:rPr>
              <a:t>нейротехнологии</a:t>
            </a:r>
            <a:r>
              <a:rPr lang="ru-RU" sz="1300" dirty="0">
                <a:solidFill>
                  <a:schemeClr val="bg1"/>
                </a:solidFill>
              </a:rPr>
              <a:t>, верификация лжи.</a:t>
            </a:r>
          </a:p>
        </p:txBody>
      </p:sp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" y="1772816"/>
            <a:ext cx="2834640" cy="2808312"/>
          </a:xfrm>
          <a:prstGeom prst="rect">
            <a:avLst/>
          </a:prstGeom>
        </p:spPr>
      </p:pic>
      <p:sp>
        <p:nvSpPr>
          <p:cNvPr id="6" name="Подзаголовок 6"/>
          <p:cNvSpPr txBox="1">
            <a:spLocks/>
          </p:cNvSpPr>
          <p:nvPr/>
        </p:nvSpPr>
        <p:spPr bwMode="auto">
          <a:xfrm>
            <a:off x="2840376" y="1772816"/>
            <a:ext cx="6052104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Высшее медицинское и психологическое образование</a:t>
            </a:r>
          </a:p>
          <a:p>
            <a:pPr algn="r" eaLnBrk="1" hangingPunct="1"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Дополнительное образование в области когнитивистики,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нейронаук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нейротехнологий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IT.</a:t>
            </a:r>
          </a:p>
          <a:p>
            <a:pPr algn="r" eaLnBrk="1" hangingPunct="1"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Руководитель лаборатории цифрового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профайлинга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 eaLnBrk="1" hangingPunct="1"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Эксперт-профайлер международного уровня</a:t>
            </a:r>
          </a:p>
          <a:p>
            <a:pPr algn="r" eaLnBrk="1" hangingPunct="1"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Автор энциклопедии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профайлинга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r" eaLnBrk="1" hangingPunct="1">
              <a:defRPr/>
            </a:pP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6392709"/>
            <a:ext cx="1893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dirty="0" err="1">
                <a:solidFill>
                  <a:schemeClr val="bg1"/>
                </a:solidFill>
              </a:rPr>
              <a:t>t.me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ProProfiling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-29083" y="288032"/>
            <a:ext cx="9324528" cy="1124744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800" dirty="0" err="1" smtClean="0">
                <a:ln w="18000">
                  <a:solidFill>
                    <a:srgbClr val="A50021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Myriad Pro" pitchFamily="34" charset="0"/>
                <a:ea typeface="+mj-ea"/>
                <a:cs typeface="+mj-cs"/>
              </a:rPr>
              <a:t>Психотипология</a:t>
            </a:r>
            <a:r>
              <a:rPr lang="ru-RU" sz="3800" dirty="0" smtClean="0">
                <a:ln w="18000">
                  <a:solidFill>
                    <a:srgbClr val="A50021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Myriad Pro" pitchFamily="34" charset="0"/>
                <a:ea typeface="+mj-ea"/>
                <a:cs typeface="+mj-cs"/>
              </a:rPr>
              <a:t>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3800" dirty="0" smtClean="0">
                <a:ln w="18000">
                  <a:solidFill>
                    <a:srgbClr val="A50021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Myriad Pro" pitchFamily="34" charset="0"/>
                <a:ea typeface="+mj-ea"/>
                <a:cs typeface="+mj-cs"/>
              </a:rPr>
              <a:t>Критерии хорошей </a:t>
            </a:r>
            <a:r>
              <a:rPr lang="ru-RU" sz="3800" dirty="0" err="1" smtClean="0">
                <a:ln w="18000">
                  <a:solidFill>
                    <a:srgbClr val="A50021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Myriad Pro" pitchFamily="34" charset="0"/>
                <a:ea typeface="+mj-ea"/>
                <a:cs typeface="+mj-cs"/>
              </a:rPr>
              <a:t>психотипологии</a:t>
            </a:r>
            <a:endParaRPr lang="ru-RU" sz="3800" dirty="0">
              <a:ln w="18000">
                <a:solidFill>
                  <a:srgbClr val="A50021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  <a:reflection blurRad="6350" stA="55000" endA="300" endPos="45500" dir="5400000" sy="-100000" algn="bl" rotWithShape="0"/>
              </a:effectLst>
              <a:latin typeface="Myriad Pro" pitchFamily="34" charset="0"/>
              <a:ea typeface="+mj-ea"/>
              <a:cs typeface="+mj-cs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4716016" y="6461046"/>
            <a:ext cx="4355976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9pPr>
          </a:lstStyle>
          <a:p>
            <a:pPr algn="r">
              <a:defRPr/>
            </a:pPr>
            <a:r>
              <a:rPr lang="ru-RU" sz="1300" dirty="0" err="1">
                <a:solidFill>
                  <a:schemeClr val="bg1"/>
                </a:solidFill>
              </a:rPr>
              <a:t>А.Филатов</a:t>
            </a:r>
            <a:r>
              <a:rPr lang="ru-RU" sz="1300" dirty="0">
                <a:solidFill>
                  <a:schemeClr val="bg1"/>
                </a:solidFill>
              </a:rPr>
              <a:t>. </a:t>
            </a:r>
          </a:p>
          <a:p>
            <a:pPr algn="r">
              <a:defRPr/>
            </a:pPr>
            <a:r>
              <a:rPr lang="ru-RU" sz="1300" dirty="0">
                <a:solidFill>
                  <a:schemeClr val="bg1"/>
                </a:solidFill>
              </a:rPr>
              <a:t>Профайлинг, </a:t>
            </a:r>
            <a:r>
              <a:rPr lang="ru-RU" sz="1300" dirty="0" err="1">
                <a:solidFill>
                  <a:schemeClr val="bg1"/>
                </a:solidFill>
              </a:rPr>
              <a:t>нейротехнологии</a:t>
            </a:r>
            <a:r>
              <a:rPr lang="ru-RU" sz="1300" dirty="0">
                <a:solidFill>
                  <a:schemeClr val="bg1"/>
                </a:solidFill>
              </a:rPr>
              <a:t>, верификация лжи.</a:t>
            </a:r>
          </a:p>
        </p:txBody>
      </p:sp>
      <p:sp>
        <p:nvSpPr>
          <p:cNvPr id="6" name="Подзаголовок 6"/>
          <p:cNvSpPr txBox="1">
            <a:spLocks/>
          </p:cNvSpPr>
          <p:nvPr/>
        </p:nvSpPr>
        <p:spPr bwMode="auto">
          <a:xfrm>
            <a:off x="1043608" y="1396541"/>
            <a:ext cx="7344816" cy="448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eaLnBrk="1" hangingPunct="1">
              <a:buNone/>
              <a:defRPr/>
            </a:pP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6392709"/>
            <a:ext cx="1893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dirty="0" err="1">
                <a:solidFill>
                  <a:schemeClr val="bg1"/>
                </a:solidFill>
              </a:rPr>
              <a:t>t.me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ProProfiling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Подзаголовок 6"/>
          <p:cNvSpPr txBox="1">
            <a:spLocks/>
          </p:cNvSpPr>
          <p:nvPr/>
        </p:nvSpPr>
        <p:spPr bwMode="auto">
          <a:xfrm>
            <a:off x="395536" y="2512096"/>
            <a:ext cx="7630116" cy="3005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Доказанная связь с «биологией»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Доказанная связь с эволюционной теорией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Простота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Небольшое количество типов 7+/-2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Внеконтекстуальность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Возможность «оцифровки»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 eaLnBrk="1" hangingPunct="1">
              <a:buNone/>
              <a:defRPr/>
            </a:pP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52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291904"/>
            <a:ext cx="59557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Истероидный</a:t>
            </a: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психотип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63286" y="1385414"/>
            <a:ext cx="1536375" cy="892924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chemeClr val="tx1"/>
                </a:solidFill>
              </a:rPr>
              <a:t>Цель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покупки – привлечь к себе внимание и стать самым лучшим. 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983147" y="1340768"/>
            <a:ext cx="2249408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chemeClr val="tx1"/>
                </a:solidFill>
              </a:rPr>
              <a:t>Средство достижения цели</a:t>
            </a:r>
            <a:r>
              <a:rPr lang="ru-RU" sz="1400" dirty="0">
                <a:solidFill>
                  <a:schemeClr val="tx1"/>
                </a:solidFill>
              </a:rPr>
              <a:t> – привлечение внимания окружающих и «замыкание их» на себе.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316041" y="1340768"/>
            <a:ext cx="4383460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chemeClr val="tx1"/>
                </a:solidFill>
              </a:rPr>
              <a:t>Базовая тенденция </a:t>
            </a:r>
            <a:r>
              <a:rPr lang="ru-RU" sz="1400" dirty="0">
                <a:solidFill>
                  <a:schemeClr val="tx1"/>
                </a:solidFill>
              </a:rPr>
              <a:t>заключается, в создании и презентации широкой общественности иллюзорно благополучной модели мира (либо демонстративно несчастной), в которой центральное место занимает собственное «Я» </a:t>
            </a:r>
            <a:r>
              <a:rPr lang="ru-RU" sz="1400" dirty="0" err="1">
                <a:solidFill>
                  <a:schemeClr val="tx1"/>
                </a:solidFill>
              </a:rPr>
              <a:t>истероида</a:t>
            </a:r>
            <a:r>
              <a:rPr lang="ru-RU" sz="1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1560" y="692014"/>
            <a:ext cx="783118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1600" dirty="0" smtClean="0"/>
              <a:t>Базовая </a:t>
            </a:r>
            <a:r>
              <a:rPr lang="ru-RU" sz="1600" dirty="0"/>
              <a:t>потребность: сенсорное удовольствие, </a:t>
            </a:r>
            <a:endParaRPr lang="en-US" sz="1600" dirty="0" smtClean="0"/>
          </a:p>
          <a:p>
            <a:pPr algn="ctr">
              <a:lnSpc>
                <a:spcPct val="80000"/>
              </a:lnSpc>
            </a:pPr>
            <a:r>
              <a:rPr lang="ru-RU" sz="1600" dirty="0" smtClean="0"/>
              <a:t>выделение </a:t>
            </a:r>
            <a:r>
              <a:rPr lang="ru-RU" sz="1600" dirty="0"/>
              <a:t>на фоне других с подчеркиванием собственной уникальности и «крутости».</a:t>
            </a:r>
            <a:endParaRPr lang="ru-RU" sz="1600" b="1" dirty="0"/>
          </a:p>
          <a:p>
            <a:pPr algn="ctr">
              <a:lnSpc>
                <a:spcPct val="80000"/>
              </a:lnSpc>
            </a:pPr>
            <a:endParaRPr lang="ru-RU" sz="1600" b="1" dirty="0">
              <a:solidFill>
                <a:srgbClr val="A4011A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3288" y="2424317"/>
            <a:ext cx="2231663" cy="103573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Внешний вид</a:t>
            </a:r>
            <a:endParaRPr lang="ru-RU" sz="1200" dirty="0">
              <a:solidFill>
                <a:srgbClr val="A4011A"/>
              </a:solidFill>
            </a:endParaRPr>
          </a:p>
          <a:p>
            <a:r>
              <a:rPr lang="ru-RU" sz="1200" dirty="0">
                <a:solidFill>
                  <a:srgbClr val="A4011A"/>
                </a:solidFill>
              </a:rPr>
              <a:t>Контрастность и эксцентричность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Символизм и театральность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Пластичность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Стремление к оригинальности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708637" y="2424317"/>
            <a:ext cx="2345962" cy="103573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 smtClean="0">
                <a:solidFill>
                  <a:srgbClr val="A4011A"/>
                </a:solidFill>
              </a:rPr>
              <a:t>Мимика </a:t>
            </a:r>
            <a:r>
              <a:rPr lang="ru-RU" sz="1200" b="1" dirty="0">
                <a:solidFill>
                  <a:srgbClr val="A4011A"/>
                </a:solidFill>
              </a:rPr>
              <a:t>и пантомимика</a:t>
            </a:r>
            <a:endParaRPr lang="ru-RU" sz="1200" dirty="0">
              <a:solidFill>
                <a:srgbClr val="A4011A"/>
              </a:solidFill>
            </a:endParaRPr>
          </a:p>
          <a:p>
            <a:r>
              <a:rPr lang="ru-RU" sz="1200" dirty="0">
                <a:solidFill>
                  <a:srgbClr val="A4011A"/>
                </a:solidFill>
              </a:rPr>
              <a:t>Демонстративная и утрированная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Изменчивая и провоцирующая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 двойными посланиями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Вызывающая</a:t>
            </a:r>
          </a:p>
          <a:p>
            <a:pPr>
              <a:lnSpc>
                <a:spcPct val="80000"/>
              </a:lnSpc>
            </a:pP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161677" y="2424317"/>
            <a:ext cx="3709015" cy="103573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 smtClean="0">
                <a:solidFill>
                  <a:srgbClr val="A4011A"/>
                </a:solidFill>
              </a:rPr>
              <a:t>Мышление</a:t>
            </a:r>
            <a:endParaRPr lang="ru-RU" sz="1200" dirty="0">
              <a:solidFill>
                <a:srgbClr val="A4011A"/>
              </a:solidFill>
            </a:endParaRPr>
          </a:p>
          <a:p>
            <a:r>
              <a:rPr lang="ru-RU" sz="1200" dirty="0">
                <a:solidFill>
                  <a:srgbClr val="A4011A"/>
                </a:solidFill>
              </a:rPr>
              <a:t>Ориентирован на себя. </a:t>
            </a:r>
            <a:r>
              <a:rPr lang="ru-RU" sz="1200" dirty="0" smtClean="0">
                <a:solidFill>
                  <a:srgbClr val="A4011A"/>
                </a:solidFill>
              </a:rPr>
              <a:t>Целенаправленно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зависит от </a:t>
            </a:r>
            <a:r>
              <a:rPr lang="ru-RU" sz="1200" dirty="0" smtClean="0">
                <a:solidFill>
                  <a:srgbClr val="A4011A"/>
                </a:solidFill>
              </a:rPr>
              <a:t>настроения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требователен 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к </a:t>
            </a:r>
            <a:r>
              <a:rPr lang="ru-RU" sz="1200" dirty="0">
                <a:solidFill>
                  <a:srgbClr val="A4011A"/>
                </a:solidFill>
              </a:rPr>
              <a:t>другим, а не к </a:t>
            </a:r>
            <a:r>
              <a:rPr lang="ru-RU" sz="1200" dirty="0" smtClean="0">
                <a:solidFill>
                  <a:srgbClr val="A4011A"/>
                </a:solidFill>
              </a:rPr>
              <a:t>себе</a:t>
            </a:r>
            <a:r>
              <a:rPr lang="en-US" sz="1200" dirty="0">
                <a:solidFill>
                  <a:srgbClr val="A4011A"/>
                </a:solidFill>
              </a:rPr>
              <a:t>.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Вытеснение </a:t>
            </a:r>
            <a:r>
              <a:rPr lang="ru-RU" sz="1200" dirty="0">
                <a:solidFill>
                  <a:srgbClr val="A4011A"/>
                </a:solidFill>
              </a:rPr>
              <a:t>или утрирование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/>
            </a:r>
            <a:br>
              <a:rPr lang="ru-RU" sz="1200" dirty="0">
                <a:solidFill>
                  <a:srgbClr val="A4011A"/>
                </a:solidFill>
              </a:rPr>
            </a:b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63286" y="3669790"/>
            <a:ext cx="2214814" cy="269240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0000"/>
              </a:lnSpc>
            </a:pPr>
            <a:r>
              <a:rPr lang="ru-RU" sz="1200" b="1" dirty="0" smtClean="0">
                <a:solidFill>
                  <a:srgbClr val="A4011A"/>
                </a:solidFill>
              </a:rPr>
              <a:t>Поведение</a:t>
            </a:r>
            <a:endParaRPr lang="ru-RU" sz="1200" dirty="0" smtClean="0">
              <a:solidFill>
                <a:srgbClr val="A4011A"/>
              </a:solidFill>
            </a:endParaRPr>
          </a:p>
          <a:p>
            <a:r>
              <a:rPr lang="ru-RU" sz="1200" dirty="0" smtClean="0">
                <a:solidFill>
                  <a:srgbClr val="A4011A"/>
                </a:solidFill>
              </a:rPr>
              <a:t>Любит </a:t>
            </a:r>
            <a:r>
              <a:rPr lang="ru-RU" sz="1200" dirty="0">
                <a:solidFill>
                  <a:srgbClr val="A4011A"/>
                </a:solidFill>
              </a:rPr>
              <a:t>подарки и комплименты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претензии на особое место под «Солнцем</a:t>
            </a:r>
            <a:r>
              <a:rPr lang="ru-RU" sz="1200" dirty="0" smtClean="0">
                <a:solidFill>
                  <a:srgbClr val="A4011A"/>
                </a:solidFill>
              </a:rPr>
              <a:t>»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«</a:t>
            </a:r>
            <a:r>
              <a:rPr lang="ru-RU" sz="1200" dirty="0">
                <a:solidFill>
                  <a:srgbClr val="A4011A"/>
                </a:solidFill>
              </a:rPr>
              <a:t>Г</a:t>
            </a:r>
            <a:r>
              <a:rPr lang="ru-RU" sz="1200" dirty="0" smtClean="0">
                <a:solidFill>
                  <a:srgbClr val="A4011A"/>
                </a:solidFill>
              </a:rPr>
              <a:t>оворить </a:t>
            </a:r>
            <a:r>
              <a:rPr lang="ru-RU" sz="1200" dirty="0">
                <a:solidFill>
                  <a:srgbClr val="A4011A"/>
                </a:solidFill>
              </a:rPr>
              <a:t>и интриговать», а не </a:t>
            </a:r>
            <a:r>
              <a:rPr lang="ru-RU" sz="1200" dirty="0" smtClean="0">
                <a:solidFill>
                  <a:srgbClr val="A4011A"/>
                </a:solidFill>
              </a:rPr>
              <a:t>делать.</a:t>
            </a:r>
            <a:r>
              <a:rPr lang="ru-RU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Переоценивает </a:t>
            </a:r>
            <a:r>
              <a:rPr lang="ru-RU" sz="1200" dirty="0">
                <a:solidFill>
                  <a:srgbClr val="A4011A"/>
                </a:solidFill>
              </a:rPr>
              <a:t>свои способности и </a:t>
            </a:r>
            <a:r>
              <a:rPr lang="ru-RU" sz="1200" dirty="0" smtClean="0">
                <a:solidFill>
                  <a:srgbClr val="A4011A"/>
                </a:solidFill>
              </a:rPr>
              <a:t>заслуги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Завышенные притязания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ru-RU" sz="1200" dirty="0" smtClean="0">
                <a:solidFill>
                  <a:srgbClr val="A4011A"/>
                </a:solidFill>
              </a:rPr>
              <a:t>С </a:t>
            </a:r>
            <a:r>
              <a:rPr lang="ru-RU" sz="1200" dirty="0">
                <a:solidFill>
                  <a:srgbClr val="A4011A"/>
                </a:solidFill>
              </a:rPr>
              <a:t>долей игры и </a:t>
            </a:r>
            <a:r>
              <a:rPr lang="ru-RU" sz="1200" dirty="0" smtClean="0">
                <a:solidFill>
                  <a:srgbClr val="A4011A"/>
                </a:solidFill>
              </a:rPr>
              <a:t>несерьезности. Склонен </a:t>
            </a:r>
            <a:r>
              <a:rPr lang="ru-RU" sz="1200" dirty="0">
                <a:solidFill>
                  <a:srgbClr val="A4011A"/>
                </a:solidFill>
              </a:rPr>
              <a:t>к звездной </a:t>
            </a:r>
            <a:r>
              <a:rPr lang="ru-RU" sz="1200" dirty="0" smtClean="0">
                <a:solidFill>
                  <a:srgbClr val="A4011A"/>
                </a:solidFill>
              </a:rPr>
              <a:t>болезни.</a:t>
            </a:r>
            <a:r>
              <a:rPr lang="ru-RU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Интриги</a:t>
            </a:r>
            <a:r>
              <a:rPr lang="ru-RU" sz="1200" dirty="0">
                <a:solidFill>
                  <a:srgbClr val="A4011A"/>
                </a:solidFill>
              </a:rPr>
              <a:t>, ложь, </a:t>
            </a:r>
            <a:r>
              <a:rPr lang="ru-RU" sz="1200" dirty="0" smtClean="0">
                <a:solidFill>
                  <a:srgbClr val="A4011A"/>
                </a:solidFill>
              </a:rPr>
              <a:t>скандалы.</a:t>
            </a:r>
            <a:r>
              <a:rPr lang="ru-RU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Не </a:t>
            </a:r>
            <a:r>
              <a:rPr lang="ru-RU" sz="1200" dirty="0">
                <a:solidFill>
                  <a:srgbClr val="A4011A"/>
                </a:solidFill>
              </a:rPr>
              <a:t>доводят дела до </a:t>
            </a:r>
            <a:r>
              <a:rPr lang="ru-RU" sz="1200" dirty="0" smtClean="0">
                <a:solidFill>
                  <a:srgbClr val="A4011A"/>
                </a:solidFill>
              </a:rPr>
              <a:t>конца. Ориентирован </a:t>
            </a: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на </a:t>
            </a:r>
            <a:r>
              <a:rPr lang="ru-RU" sz="1200" dirty="0">
                <a:solidFill>
                  <a:srgbClr val="A4011A"/>
                </a:solidFill>
              </a:rPr>
              <a:t>личную выгоду</a:t>
            </a:r>
          </a:p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 </a:t>
            </a: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691787" y="3669790"/>
            <a:ext cx="2362812" cy="1120223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A4011A"/>
                </a:solidFill>
              </a:rPr>
              <a:t>Эмоции</a:t>
            </a:r>
            <a:endParaRPr lang="ru-RU" sz="1200" dirty="0">
              <a:solidFill>
                <a:srgbClr val="A4011A"/>
              </a:solidFill>
            </a:endParaRPr>
          </a:p>
          <a:p>
            <a:r>
              <a:rPr lang="ru-RU" sz="1200" dirty="0">
                <a:solidFill>
                  <a:srgbClr val="A4011A"/>
                </a:solidFill>
              </a:rPr>
              <a:t>Подвижность и чрезмерность</a:t>
            </a:r>
          </a:p>
          <a:p>
            <a:pPr>
              <a:lnSpc>
                <a:spcPct val="80000"/>
              </a:lnSpc>
            </a:pPr>
            <a:r>
              <a:rPr lang="ru-RU" sz="1200" dirty="0" err="1">
                <a:solidFill>
                  <a:srgbClr val="A4011A"/>
                </a:solidFill>
              </a:rPr>
              <a:t>Наступательность</a:t>
            </a:r>
            <a:r>
              <a:rPr lang="ru-RU" sz="1200" dirty="0">
                <a:solidFill>
                  <a:srgbClr val="A4011A"/>
                </a:solidFill>
              </a:rPr>
              <a:t> и театральность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Открытость и </a:t>
            </a:r>
            <a:r>
              <a:rPr lang="ru-RU" sz="1200" dirty="0" err="1">
                <a:solidFill>
                  <a:srgbClr val="A4011A"/>
                </a:solidFill>
              </a:rPr>
              <a:t>утрированность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маска эмоций и игра на себя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691786" y="4950706"/>
            <a:ext cx="2362813" cy="1374135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A4011A"/>
                </a:solidFill>
              </a:rPr>
              <a:t>Общение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Изменчивость и поверхностность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способность заинтересовать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манипуляции и провокации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«игра на нервах», эгоцентризм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Скепсис, стёб, цинизм</a:t>
            </a:r>
          </a:p>
          <a:p>
            <a:pPr>
              <a:lnSpc>
                <a:spcPct val="80000"/>
              </a:lnSpc>
            </a:pPr>
            <a:r>
              <a:rPr lang="ru-RU" sz="1200" dirty="0" err="1">
                <a:solidFill>
                  <a:srgbClr val="A4011A"/>
                </a:solidFill>
              </a:rPr>
              <a:t>эпатажность</a:t>
            </a:r>
            <a:r>
              <a:rPr lang="ru-RU" sz="1200" dirty="0">
                <a:solidFill>
                  <a:srgbClr val="A4011A"/>
                </a:solidFill>
              </a:rPr>
              <a:t> и вызов, самолюбие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нарушают дисциплину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168285" y="3669790"/>
            <a:ext cx="3810615" cy="259080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dirty="0">
              <a:solidFill>
                <a:srgbClr val="A4011A"/>
              </a:solidFill>
            </a:endParaRPr>
          </a:p>
          <a:p>
            <a:r>
              <a:rPr lang="ru-RU" sz="1200" b="1" dirty="0" smtClean="0">
                <a:solidFill>
                  <a:srgbClr val="A4011A"/>
                </a:solidFill>
              </a:rPr>
              <a:t>Как </a:t>
            </a:r>
            <a:r>
              <a:rPr lang="ru-RU" sz="1200" b="1" dirty="0">
                <a:solidFill>
                  <a:srgbClr val="A4011A"/>
                </a:solidFill>
              </a:rPr>
              <a:t>продавать и вести переговоры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Неподдельное внимание к его уникальной личности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Как с вашим товаром он выделится на фоне?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В чем </a:t>
            </a:r>
            <a:r>
              <a:rPr lang="ru-RU" sz="1200" dirty="0" smtClean="0">
                <a:solidFill>
                  <a:srgbClr val="A4011A"/>
                </a:solidFill>
              </a:rPr>
              <a:t>ваш </a:t>
            </a:r>
            <a:r>
              <a:rPr lang="ru-RU" sz="1200" dirty="0">
                <a:solidFill>
                  <a:srgbClr val="A4011A"/>
                </a:solidFill>
              </a:rPr>
              <a:t>товар и предложение лучшее на рынке?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Продавец должен олицетворять успешность товара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Красивый фантик и обложка - обязательна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Нужно создавать эффект «</a:t>
            </a:r>
            <a:r>
              <a:rPr lang="ru-RU" sz="1200" dirty="0" err="1">
                <a:solidFill>
                  <a:srgbClr val="A4011A"/>
                </a:solidFill>
              </a:rPr>
              <a:t>Вау</a:t>
            </a:r>
            <a:r>
              <a:rPr lang="ru-RU" sz="1200" dirty="0">
                <a:solidFill>
                  <a:srgbClr val="A4011A"/>
                </a:solidFill>
              </a:rPr>
              <a:t>»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 smtClean="0">
                <a:solidFill>
                  <a:srgbClr val="A4011A"/>
                </a:solidFill>
              </a:rPr>
              <a:t>Ссылаться на других успешных </a:t>
            </a:r>
            <a:r>
              <a:rPr lang="ru-RU" sz="1200" dirty="0">
                <a:solidFill>
                  <a:srgbClr val="A4011A"/>
                </a:solidFill>
              </a:rPr>
              <a:t>людей, кто пользуется вашим товаром. Вы с ними – на ты.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Комплименты и подарки. Поздравления с </a:t>
            </a:r>
            <a:r>
              <a:rPr lang="ru-RU" sz="1200" dirty="0" smtClean="0">
                <a:solidFill>
                  <a:srgbClr val="A4011A"/>
                </a:solidFill>
              </a:rPr>
              <a:t>праздника</a:t>
            </a:r>
            <a:endParaRPr lang="ru-RU" sz="1200" dirty="0">
              <a:solidFill>
                <a:srgbClr val="A4011A"/>
              </a:solidFill>
            </a:endParaRP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Всегда на связи и напоминать о себе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 err="1">
                <a:solidFill>
                  <a:srgbClr val="A4011A"/>
                </a:solidFill>
              </a:rPr>
              <a:t>Зафрендиться</a:t>
            </a:r>
            <a:r>
              <a:rPr lang="ru-RU" sz="1200" dirty="0">
                <a:solidFill>
                  <a:srgbClr val="A4011A"/>
                </a:solidFill>
              </a:rPr>
              <a:t> в  ФБ и ВК и ставить лайки </a:t>
            </a:r>
            <a:br>
              <a:rPr lang="ru-RU" sz="1200" dirty="0">
                <a:solidFill>
                  <a:srgbClr val="A4011A"/>
                </a:solidFill>
              </a:rPr>
            </a:br>
            <a:r>
              <a:rPr lang="ru-RU" sz="1200" dirty="0">
                <a:solidFill>
                  <a:srgbClr val="A4011A"/>
                </a:solidFill>
              </a:rPr>
              <a:t>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82216" y="-18535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5" name="Изображение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84" y="9678"/>
            <a:ext cx="378961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29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291904"/>
            <a:ext cx="59557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Эпилептоидный   </a:t>
            </a:r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психотип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63286" y="1285208"/>
            <a:ext cx="1897314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chemeClr val="tx1"/>
                </a:solidFill>
              </a:rPr>
              <a:t>Цель </a:t>
            </a:r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smtClean="0">
                <a:solidFill>
                  <a:schemeClr val="tx1"/>
                </a:solidFill>
              </a:rPr>
              <a:t>обезопасить </a:t>
            </a:r>
            <a:r>
              <a:rPr lang="ru-RU" sz="1400" dirty="0">
                <a:solidFill>
                  <a:schemeClr val="tx1"/>
                </a:solidFill>
              </a:rPr>
              <a:t>себя, «подстраховаться», отгородить от проблем.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342397" y="1285208"/>
            <a:ext cx="2249408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rgbClr val="000000"/>
                </a:solidFill>
              </a:rPr>
              <a:t>Средство достижения цели</a:t>
            </a:r>
            <a:r>
              <a:rPr lang="ru-RU" sz="1400" dirty="0">
                <a:solidFill>
                  <a:srgbClr val="000000"/>
                </a:solidFill>
              </a:rPr>
              <a:t> – организация порядка. Выстраивает свою систему ценностей (кодекс правил)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673601" y="1285208"/>
            <a:ext cx="4027246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rgbClr val="000000"/>
                </a:solidFill>
              </a:rPr>
              <a:t>Тенденция: </a:t>
            </a:r>
            <a:r>
              <a:rPr lang="ru-RU" sz="1400" dirty="0">
                <a:solidFill>
                  <a:srgbClr val="000000"/>
                </a:solidFill>
              </a:rPr>
              <a:t>Стремление к контролю людей и информации, подавление исходящих от них -  в реальности или в потенциале – угрозы за счет установления жесткого, авторитарного </a:t>
            </a:r>
            <a:r>
              <a:rPr lang="ru-RU" sz="1400" dirty="0" err="1" smtClean="0">
                <a:solidFill>
                  <a:srgbClr val="000000"/>
                </a:solidFill>
              </a:rPr>
              <a:t>формаль</a:t>
            </a:r>
            <a:r>
              <a:rPr lang="en-US" sz="1400" dirty="0" smtClean="0">
                <a:solidFill>
                  <a:srgbClr val="000000"/>
                </a:solidFill>
              </a:rPr>
              <a:t>-</a:t>
            </a:r>
            <a:r>
              <a:rPr lang="ru-RU" sz="1400" dirty="0" err="1" smtClean="0">
                <a:solidFill>
                  <a:srgbClr val="000000"/>
                </a:solidFill>
              </a:rPr>
              <a:t>ного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>
                <a:solidFill>
                  <a:srgbClr val="000000"/>
                </a:solidFill>
              </a:rPr>
              <a:t>порядка на занимаемой территории.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91209" y="620688"/>
            <a:ext cx="370062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A4011A"/>
                </a:solidFill>
              </a:rPr>
              <a:t>. </a:t>
            </a:r>
            <a:endParaRPr lang="en-US" b="1" dirty="0" smtClean="0">
              <a:solidFill>
                <a:srgbClr val="A4011A"/>
              </a:solidFill>
            </a:endParaRPr>
          </a:p>
          <a:p>
            <a:pPr algn="ctr"/>
            <a:r>
              <a:rPr lang="ru-RU" sz="1600" dirty="0"/>
              <a:t>Базовая </a:t>
            </a:r>
            <a:r>
              <a:rPr lang="ru-RU" sz="1600" dirty="0" smtClean="0"/>
              <a:t>потребность: контроль и статус </a:t>
            </a:r>
            <a:endParaRPr lang="ru-RU" sz="1600" b="1" dirty="0"/>
          </a:p>
        </p:txBody>
      </p:sp>
      <p:sp>
        <p:nvSpPr>
          <p:cNvPr id="20" name="Rectangle 19"/>
          <p:cNvSpPr/>
          <p:nvPr/>
        </p:nvSpPr>
        <p:spPr>
          <a:xfrm>
            <a:off x="363286" y="2447065"/>
            <a:ext cx="2456114" cy="1253233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Внешний вид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напряженность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сильная конституция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корявость, угловатость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неуклюжесть и </a:t>
            </a:r>
            <a:r>
              <a:rPr lang="ru-RU" sz="1200" dirty="0" err="1">
                <a:solidFill>
                  <a:srgbClr val="A4011A"/>
                </a:solidFill>
              </a:rPr>
              <a:t>рубленность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отсутствие пластичности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строгий и деловой стиль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замкнутость и недовольство.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962637" y="2447065"/>
            <a:ext cx="1990363" cy="1877759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Речь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грубая или нейтрально-наступательная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раздраженно-недовольная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сложно-структурированная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критикующая и «переводящая стрелки»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невыразительность, перебивает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 умеет доносить мысль, 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мало что объясняет, повторяет одно и то же.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 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3287" y="3842467"/>
            <a:ext cx="2456114" cy="939887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Мышление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Оборона от возможной угрозы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Формализм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Ориентация на действия и факты</a:t>
            </a:r>
          </a:p>
          <a:p>
            <a:pPr>
              <a:lnSpc>
                <a:spcPct val="80000"/>
              </a:lnSpc>
            </a:pPr>
            <a:r>
              <a:rPr lang="ru-RU" sz="1200" dirty="0" err="1">
                <a:solidFill>
                  <a:srgbClr val="A4011A"/>
                </a:solidFill>
              </a:rPr>
              <a:t>Негативизация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 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962636" y="4537294"/>
            <a:ext cx="1990364" cy="1463929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Общение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Держится независимо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Принижает статус партнера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Стремится к контролю и подавлению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Сдержанность и раздражительность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Важен процесс разрядки (срывы)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118467" y="3927617"/>
            <a:ext cx="3581034" cy="2289507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Как продавать и вести переговоры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Вы – статусное лицо компании, а не первый встречный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Негативно относиться к конкурентам, которые «</a:t>
            </a:r>
            <a:r>
              <a:rPr lang="ru-RU" sz="1200" dirty="0" err="1">
                <a:solidFill>
                  <a:srgbClr val="A4011A"/>
                </a:solidFill>
              </a:rPr>
              <a:t>халявят</a:t>
            </a:r>
            <a:r>
              <a:rPr lang="ru-RU" sz="1200" dirty="0">
                <a:solidFill>
                  <a:srgbClr val="A4011A"/>
                </a:solidFill>
              </a:rPr>
              <a:t>»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Цифры, факты, статистика, конкретика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Подчеркнуто деловой стиль. Организованно, чинно, спокойно, уверенно.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Сохранять деловые и не устанавливать личные отношения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Чуть прикрикнуть на младших коллег, высказать неудовольствие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Подчеркнуть положение клиента в обществе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Контроль! Проявите контроль и пунктуальность!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Не спорить, а соглашаться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118467" y="2447065"/>
            <a:ext cx="3581034" cy="1364168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 smtClean="0">
                <a:solidFill>
                  <a:srgbClr val="A4011A"/>
                </a:solidFill>
              </a:rPr>
              <a:t>Мимика </a:t>
            </a:r>
            <a:r>
              <a:rPr lang="ru-RU" sz="1200" b="1" dirty="0">
                <a:solidFill>
                  <a:srgbClr val="A4011A"/>
                </a:solidFill>
              </a:rPr>
              <a:t>и пантомимика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Сдержанная и безразличная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иронично-агрессивная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резкая и наступательная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подавляющая и продавливающая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подчеркивающая иерархию и статус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подчеркнутая серьезность</a:t>
            </a:r>
          </a:p>
          <a:p>
            <a:pPr>
              <a:lnSpc>
                <a:spcPct val="80000"/>
              </a:lnSpc>
            </a:pPr>
            <a:r>
              <a:rPr lang="ru-RU" sz="1200" dirty="0" err="1">
                <a:solidFill>
                  <a:srgbClr val="A4011A"/>
                </a:solidFill>
              </a:rPr>
              <a:t>немногообразна</a:t>
            </a:r>
            <a:r>
              <a:rPr lang="ru-RU" sz="1200" dirty="0">
                <a:solidFill>
                  <a:srgbClr val="A4011A"/>
                </a:solidFill>
              </a:rPr>
              <a:t> и </a:t>
            </a:r>
            <a:r>
              <a:rPr lang="ru-RU" sz="1200" dirty="0" smtClean="0">
                <a:solidFill>
                  <a:srgbClr val="A4011A"/>
                </a:solidFill>
              </a:rPr>
              <a:t>стереотипна.</a:t>
            </a:r>
            <a:br>
              <a:rPr lang="ru-RU" sz="1200" dirty="0" smtClean="0">
                <a:solidFill>
                  <a:srgbClr val="A4011A"/>
                </a:solidFill>
              </a:rPr>
            </a:br>
            <a:r>
              <a:rPr lang="ru-RU" sz="1200" dirty="0" smtClean="0">
                <a:solidFill>
                  <a:srgbClr val="A4011A"/>
                </a:solidFill>
              </a:rPr>
              <a:t/>
            </a:r>
            <a:br>
              <a:rPr lang="ru-RU" sz="1200" dirty="0" smtClean="0">
                <a:solidFill>
                  <a:srgbClr val="A4011A"/>
                </a:solidFill>
              </a:rPr>
            </a:b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63286" y="4932066"/>
            <a:ext cx="2456114" cy="1069157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Поведение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err="1">
                <a:solidFill>
                  <a:srgbClr val="A4011A"/>
                </a:solidFill>
              </a:rPr>
              <a:t>Статусность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Жесткость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Раздражительность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Формализм</a:t>
            </a:r>
          </a:p>
          <a:p>
            <a:pPr>
              <a:lnSpc>
                <a:spcPct val="80000"/>
              </a:lnSpc>
            </a:pPr>
            <a:endParaRPr lang="ru-RU" sz="1200" dirty="0">
              <a:solidFill>
                <a:srgbClr val="A4011A"/>
              </a:solidFill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84" y="9678"/>
            <a:ext cx="378961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78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291904"/>
            <a:ext cx="59557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Паранояльный</a:t>
            </a: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психотип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014555" y="1107712"/>
            <a:ext cx="2191761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rgbClr val="000000"/>
                </a:solidFill>
              </a:rPr>
              <a:t>Цель – </a:t>
            </a:r>
          </a:p>
          <a:p>
            <a:pPr algn="ctr">
              <a:lnSpc>
                <a:spcPct val="80000"/>
              </a:lnSpc>
            </a:pPr>
            <a:r>
              <a:rPr lang="ru-RU" sz="1400" dirty="0">
                <a:solidFill>
                  <a:srgbClr val="000000"/>
                </a:solidFill>
              </a:rPr>
              <a:t>карьера и повышение собственной «капитализации»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416814" y="1112265"/>
            <a:ext cx="2249408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rgbClr val="000000"/>
                </a:solidFill>
              </a:rPr>
              <a:t>Средство достижения цели </a:t>
            </a:r>
            <a:r>
              <a:rPr lang="ru-RU" sz="1400" dirty="0">
                <a:solidFill>
                  <a:srgbClr val="000000"/>
                </a:solidFill>
              </a:rPr>
              <a:t>– использование человеческих ресурсов для достижения собственных целей.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797292" y="1127192"/>
            <a:ext cx="1856159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0000"/>
                </a:solidFill>
              </a:rPr>
              <a:t>Тенденция</a:t>
            </a:r>
            <a:r>
              <a:rPr lang="ru-RU" sz="1400" dirty="0">
                <a:solidFill>
                  <a:srgbClr val="000000"/>
                </a:solidFill>
              </a:rPr>
              <a:t>: </a:t>
            </a:r>
            <a:endParaRPr lang="en-US" sz="1400" dirty="0" smtClean="0">
              <a:solidFill>
                <a:srgbClr val="000000"/>
              </a:solidFill>
            </a:endParaRPr>
          </a:p>
          <a:p>
            <a:pPr algn="ctr"/>
            <a:r>
              <a:rPr lang="ru-RU" sz="1400" dirty="0" smtClean="0">
                <a:solidFill>
                  <a:srgbClr val="000000"/>
                </a:solidFill>
              </a:rPr>
              <a:t>карьерная с</a:t>
            </a:r>
            <a:r>
              <a:rPr lang="ru-RU" sz="1400" dirty="0">
                <a:solidFill>
                  <a:srgbClr val="000000"/>
                </a:solidFill>
              </a:rPr>
              <a:t>о</a:t>
            </a:r>
            <a:r>
              <a:rPr lang="ru-RU" sz="1400" dirty="0" smtClean="0">
                <a:solidFill>
                  <a:srgbClr val="000000"/>
                </a:solidFill>
              </a:rPr>
              <a:t>циализация и манипуляции </a:t>
            </a:r>
            <a:r>
              <a:rPr lang="ru-RU" sz="1400" dirty="0"/>
              <a:t> 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10436" y="764704"/>
            <a:ext cx="48621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/>
              <a:t>Базовая </a:t>
            </a:r>
            <a:r>
              <a:rPr lang="ru-RU" sz="1600" dirty="0"/>
              <a:t>эмоция: </a:t>
            </a:r>
            <a:r>
              <a:rPr lang="ru-RU" sz="1600" dirty="0" smtClean="0"/>
              <a:t>отвращение</a:t>
            </a:r>
            <a:r>
              <a:rPr lang="ru-RU" sz="1600" dirty="0"/>
              <a:t>, неприятие, презрение </a:t>
            </a:r>
            <a:endParaRPr lang="ru-RU" sz="1600" b="1" dirty="0">
              <a:solidFill>
                <a:srgbClr val="A4011A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4386" y="2236670"/>
            <a:ext cx="2456114" cy="103573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Внешний вид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200" dirty="0" err="1" smtClean="0">
                <a:solidFill>
                  <a:srgbClr val="A4011A"/>
                </a:solidFill>
              </a:rPr>
              <a:t>Н</a:t>
            </a:r>
            <a:r>
              <a:rPr lang="ru-RU" sz="1200" dirty="0" err="1" smtClean="0">
                <a:solidFill>
                  <a:srgbClr val="A4011A"/>
                </a:solidFill>
              </a:rPr>
              <a:t>апряженность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постоянство </a:t>
            </a:r>
            <a:r>
              <a:rPr lang="ru-RU" sz="1200" dirty="0">
                <a:solidFill>
                  <a:srgbClr val="A4011A"/>
                </a:solidFill>
              </a:rPr>
              <a:t>и </a:t>
            </a:r>
            <a:r>
              <a:rPr lang="ru-RU" sz="1200" dirty="0" smtClean="0">
                <a:solidFill>
                  <a:srgbClr val="A4011A"/>
                </a:solidFill>
              </a:rPr>
              <a:t>стабильность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ru-RU" sz="1200" dirty="0" smtClean="0">
                <a:solidFill>
                  <a:srgbClr val="A4011A"/>
                </a:solidFill>
              </a:rPr>
              <a:t>Приверженность </a:t>
            </a:r>
            <a:r>
              <a:rPr lang="ru-RU" sz="1200" dirty="0">
                <a:solidFill>
                  <a:srgbClr val="A4011A"/>
                </a:solidFill>
              </a:rPr>
              <a:t>выбранному </a:t>
            </a:r>
            <a:r>
              <a:rPr lang="ru-RU" sz="1200" dirty="0" smtClean="0">
                <a:solidFill>
                  <a:srgbClr val="A4011A"/>
                </a:solidFill>
              </a:rPr>
              <a:t>стилю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en-US" sz="1200" dirty="0">
                <a:solidFill>
                  <a:srgbClr val="A4011A"/>
                </a:solidFill>
              </a:rPr>
              <a:t>K</a:t>
            </a:r>
            <a:r>
              <a:rPr lang="ru-RU" sz="1200" dirty="0" err="1" smtClean="0">
                <a:solidFill>
                  <a:srgbClr val="A4011A"/>
                </a:solidFill>
              </a:rPr>
              <a:t>лассический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вписанный в контекст и </a:t>
            </a:r>
            <a:r>
              <a:rPr lang="ru-RU" sz="1200" dirty="0" smtClean="0">
                <a:solidFill>
                  <a:srgbClr val="A4011A"/>
                </a:solidFill>
              </a:rPr>
              <a:t>иерархию</a:t>
            </a: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918186" y="2236480"/>
            <a:ext cx="2456114" cy="1516412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Речь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Фильтруется и контролируется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Подстраивается под ситуацию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Направлена на цель и результат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Умеет убеждать и отстаивать 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свое </a:t>
            </a:r>
            <a:r>
              <a:rPr lang="ru-RU" sz="1200" dirty="0">
                <a:solidFill>
                  <a:srgbClr val="A4011A"/>
                </a:solidFill>
              </a:rPr>
              <a:t>мнение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Говорит то, что сейчас выгодно 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Подчеркивает плюсы 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и </a:t>
            </a:r>
            <a:r>
              <a:rPr lang="ru-RU" sz="1200" dirty="0">
                <a:solidFill>
                  <a:srgbClr val="A4011A"/>
                </a:solidFill>
              </a:rPr>
              <a:t>достижения</a:t>
            </a:r>
          </a:p>
          <a:p>
            <a:pPr>
              <a:lnSpc>
                <a:spcPct val="80000"/>
              </a:lnSpc>
            </a:pP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74386" y="4731585"/>
            <a:ext cx="2456114" cy="1139303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Поведение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Социально приемлемое и </a:t>
            </a:r>
            <a:r>
              <a:rPr lang="ru-RU" sz="1200" dirty="0" smtClean="0">
                <a:solidFill>
                  <a:srgbClr val="A4011A"/>
                </a:solidFill>
              </a:rPr>
              <a:t>одобряемое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ru-RU" sz="1200" dirty="0" smtClean="0">
                <a:solidFill>
                  <a:srgbClr val="A4011A"/>
                </a:solidFill>
              </a:rPr>
              <a:t>Не вызывающее агрессию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Мотивирование </a:t>
            </a:r>
            <a:r>
              <a:rPr lang="ru-RU" sz="1200" dirty="0">
                <a:solidFill>
                  <a:srgbClr val="A4011A"/>
                </a:solidFill>
              </a:rPr>
              <a:t>и «подтрунивание»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Расчетливое в зависимости 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от </a:t>
            </a:r>
            <a:r>
              <a:rPr lang="ru-RU" sz="1200" dirty="0">
                <a:solidFill>
                  <a:srgbClr val="A4011A"/>
                </a:solidFill>
              </a:rPr>
              <a:t>ситуации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/>
            </a:r>
            <a:br>
              <a:rPr lang="ru-RU" sz="1200" dirty="0">
                <a:solidFill>
                  <a:srgbClr val="A4011A"/>
                </a:solidFill>
              </a:rPr>
            </a:b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74386" y="3381916"/>
            <a:ext cx="2456114" cy="1240153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Мышление</a:t>
            </a:r>
            <a:endParaRPr lang="ru-RU" sz="1200" dirty="0">
              <a:solidFill>
                <a:srgbClr val="A4011A"/>
              </a:solidFill>
            </a:endParaRPr>
          </a:p>
          <a:p>
            <a:r>
              <a:rPr lang="ru-RU" sz="1200" dirty="0">
                <a:solidFill>
                  <a:srgbClr val="A4011A"/>
                </a:solidFill>
              </a:rPr>
              <a:t>Плохо поддается </a:t>
            </a:r>
            <a:r>
              <a:rPr lang="ru-RU" sz="1200" dirty="0" smtClean="0">
                <a:solidFill>
                  <a:srgbClr val="A4011A"/>
                </a:solidFill>
              </a:rPr>
              <a:t>внушению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и </a:t>
            </a:r>
            <a:r>
              <a:rPr lang="ru-RU" sz="1200" dirty="0">
                <a:solidFill>
                  <a:srgbClr val="A4011A"/>
                </a:solidFill>
              </a:rPr>
              <a:t>переубеждению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Прагматизм, логика, расчет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Минимизация эмоций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Обдумывание наперед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Подмена понятий и манипуляции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918186" y="3927101"/>
            <a:ext cx="2456114" cy="1374135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Общение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Формирует коалиции вокруг себя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Люди не важны. Важно то, что я смогу с их помощью сделать.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Целенаправленно и конкретно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Формально общается, 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но </a:t>
            </a:r>
            <a:r>
              <a:rPr lang="ru-RU" sz="1200" dirty="0">
                <a:solidFill>
                  <a:srgbClr val="A4011A"/>
                </a:solidFill>
              </a:rPr>
              <a:t>сохраняет дистанцию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Общаться только с теми, 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с </a:t>
            </a:r>
            <a:r>
              <a:rPr lang="ru-RU" sz="1200" dirty="0">
                <a:solidFill>
                  <a:srgbClr val="A4011A"/>
                </a:solidFill>
              </a:rPr>
              <a:t>кем выгодно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561986" y="3524528"/>
            <a:ext cx="3315314" cy="2773112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Как продавать и вести </a:t>
            </a:r>
            <a:r>
              <a:rPr lang="ru-RU" sz="1200" b="1" dirty="0" smtClean="0">
                <a:solidFill>
                  <a:srgbClr val="A4011A"/>
                </a:solidFill>
              </a:rPr>
              <a:t>переговоры</a:t>
            </a:r>
          </a:p>
          <a:p>
            <a:pPr>
              <a:lnSpc>
                <a:spcPct val="80000"/>
              </a:lnSpc>
            </a:pPr>
            <a:endParaRPr lang="ru-RU" sz="1200" b="1" dirty="0">
              <a:solidFill>
                <a:srgbClr val="A4011A"/>
              </a:solidFill>
            </a:endParaRP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Выгода и конкретные деньги. Сколько он может заработать и сэкономить с помощью вашего товара и услуги?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Удобство, комфорт, отдых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Создавать продажный «цейтнот» - это ограниченная акция для наших</a:t>
            </a:r>
            <a:r>
              <a:rPr lang="en-US" sz="1200" dirty="0">
                <a:solidFill>
                  <a:srgbClr val="A4011A"/>
                </a:solidFill>
              </a:rPr>
              <a:t> VIP-</a:t>
            </a:r>
            <a:r>
              <a:rPr lang="ru-RU" sz="1200" dirty="0">
                <a:solidFill>
                  <a:srgbClr val="A4011A"/>
                </a:solidFill>
              </a:rPr>
              <a:t>клиентов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Давать простые «</a:t>
            </a:r>
            <a:r>
              <a:rPr lang="ru-RU" sz="1200" dirty="0" err="1">
                <a:solidFill>
                  <a:srgbClr val="A4011A"/>
                </a:solidFill>
              </a:rPr>
              <a:t>объяснялки</a:t>
            </a:r>
            <a:r>
              <a:rPr lang="ru-RU" sz="1200" dirty="0">
                <a:solidFill>
                  <a:srgbClr val="A4011A"/>
                </a:solidFill>
              </a:rPr>
              <a:t>», но при этом сохранять </a:t>
            </a:r>
            <a:r>
              <a:rPr lang="ru-RU" sz="1200" dirty="0" err="1">
                <a:solidFill>
                  <a:srgbClr val="A4011A"/>
                </a:solidFill>
              </a:rPr>
              <a:t>конспирологию</a:t>
            </a:r>
            <a:endParaRPr lang="ru-RU" sz="1200" dirty="0">
              <a:solidFill>
                <a:srgbClr val="A4011A"/>
              </a:solidFill>
            </a:endParaRP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Приводить оценки лидеров рынка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Продавать «достижение цели». Как ваш товар поможет ему победить? И в чем?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Услуга за услуга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Не давать больших скидок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Внушать, что он и ваш товар приведет его к успеху.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561986" y="2252020"/>
            <a:ext cx="3315314" cy="1129896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b="1" dirty="0" smtClean="0">
              <a:solidFill>
                <a:srgbClr val="A4011A"/>
              </a:solidFill>
            </a:endParaRPr>
          </a:p>
          <a:p>
            <a:r>
              <a:rPr lang="ru-RU" sz="1200" b="1" dirty="0" smtClean="0">
                <a:solidFill>
                  <a:srgbClr val="A4011A"/>
                </a:solidFill>
              </a:rPr>
              <a:t>Мимика </a:t>
            </a:r>
            <a:r>
              <a:rPr lang="ru-RU" sz="1200" b="1" dirty="0">
                <a:solidFill>
                  <a:srgbClr val="A4011A"/>
                </a:solidFill>
              </a:rPr>
              <a:t>и пантомимика</a:t>
            </a:r>
            <a:endParaRPr lang="ru-RU" sz="1200" dirty="0">
              <a:solidFill>
                <a:srgbClr val="A4011A"/>
              </a:solidFill>
            </a:endParaRPr>
          </a:p>
          <a:p>
            <a:r>
              <a:rPr lang="ru-RU" sz="1200" dirty="0">
                <a:solidFill>
                  <a:srgbClr val="A4011A"/>
                </a:solidFill>
              </a:rPr>
              <a:t>Эмоции хорошо </a:t>
            </a:r>
            <a:r>
              <a:rPr lang="ru-RU" sz="1200" dirty="0" smtClean="0">
                <a:solidFill>
                  <a:srgbClr val="A4011A"/>
                </a:solidFill>
              </a:rPr>
              <a:t>контролируются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en-US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err="1" smtClean="0">
                <a:solidFill>
                  <a:srgbClr val="A4011A"/>
                </a:solidFill>
              </a:rPr>
              <a:t>Немногообразна</a:t>
            </a:r>
            <a:r>
              <a:rPr lang="ru-RU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>
                <a:solidFill>
                  <a:srgbClr val="A4011A"/>
                </a:solidFill>
              </a:rPr>
              <a:t>и </a:t>
            </a:r>
            <a:r>
              <a:rPr lang="ru-RU" sz="1200" dirty="0" smtClean="0">
                <a:solidFill>
                  <a:srgbClr val="A4011A"/>
                </a:solidFill>
              </a:rPr>
              <a:t>стереотипна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Сдержанная и </a:t>
            </a:r>
            <a:r>
              <a:rPr lang="ru-RU" sz="1200" dirty="0" smtClean="0">
                <a:solidFill>
                  <a:srgbClr val="A4011A"/>
                </a:solidFill>
              </a:rPr>
              <a:t>деловая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Невыразительна 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и </a:t>
            </a:r>
            <a:r>
              <a:rPr lang="ru-RU" sz="1200" dirty="0" err="1" smtClean="0">
                <a:solidFill>
                  <a:srgbClr val="A4011A"/>
                </a:solidFill>
              </a:rPr>
              <a:t>минималистична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ru-RU" sz="1200" dirty="0" smtClean="0">
                <a:solidFill>
                  <a:srgbClr val="A4011A"/>
                </a:solidFill>
              </a:rPr>
              <a:t>Подчеркнутая </a:t>
            </a:r>
            <a:r>
              <a:rPr lang="ru-RU" sz="1200" dirty="0">
                <a:solidFill>
                  <a:srgbClr val="A4011A"/>
                </a:solidFill>
              </a:rPr>
              <a:t>с</a:t>
            </a:r>
            <a:r>
              <a:rPr lang="ru-RU" sz="1200" dirty="0" smtClean="0">
                <a:solidFill>
                  <a:srgbClr val="A4011A"/>
                </a:solidFill>
              </a:rPr>
              <a:t>ерьезность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Та</a:t>
            </a:r>
            <a:r>
              <a:rPr lang="ru-RU" sz="1200" dirty="0">
                <a:solidFill>
                  <a:srgbClr val="A4011A"/>
                </a:solidFill>
              </a:rPr>
              <a:t>, какая сейчас п</a:t>
            </a:r>
            <a:r>
              <a:rPr lang="ru-RU" sz="1200" dirty="0" smtClean="0">
                <a:solidFill>
                  <a:srgbClr val="A4011A"/>
                </a:solidFill>
              </a:rPr>
              <a:t>оложена по контексту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/>
            </a:r>
            <a:br>
              <a:rPr lang="ru-RU" sz="1200" dirty="0">
                <a:solidFill>
                  <a:srgbClr val="A4011A"/>
                </a:solidFill>
              </a:rPr>
            </a:br>
            <a:endParaRPr lang="ru-RU" sz="1200" dirty="0">
              <a:solidFill>
                <a:srgbClr val="A4011A"/>
              </a:solidFill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84" y="9678"/>
            <a:ext cx="378961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23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291904"/>
            <a:ext cx="59557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Эмотивный  </a:t>
            </a:r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психотип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3486" y="1244476"/>
            <a:ext cx="1536375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rgbClr val="000000"/>
                </a:solidFill>
              </a:rPr>
              <a:t>Цель – </a:t>
            </a:r>
            <a:r>
              <a:rPr lang="ru-RU" sz="1400" dirty="0">
                <a:solidFill>
                  <a:srgbClr val="000000"/>
                </a:solidFill>
              </a:rPr>
              <a:t>гармония, мир, спокойствие.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392301" y="1244476"/>
            <a:ext cx="3247201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rgbClr val="000000"/>
                </a:solidFill>
              </a:rPr>
              <a:t>Средство достижения цели</a:t>
            </a:r>
            <a:r>
              <a:rPr lang="ru-RU" sz="1400" dirty="0">
                <a:solidFill>
                  <a:srgbClr val="000000"/>
                </a:solidFill>
              </a:rPr>
              <a:t> – налаживание и усиление межличностной коммуникации, установка доверительных отношений между людьми, сотрудничество.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801942" y="1244476"/>
            <a:ext cx="2630858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rgbClr val="000000"/>
                </a:solidFill>
              </a:rPr>
              <a:t>Тенденция: </a:t>
            </a:r>
            <a:r>
              <a:rPr lang="ru-RU" sz="1400" dirty="0" err="1">
                <a:solidFill>
                  <a:srgbClr val="000000"/>
                </a:solidFill>
              </a:rPr>
              <a:t>гуманизация</a:t>
            </a:r>
            <a:r>
              <a:rPr lang="ru-RU" sz="1400" dirty="0">
                <a:solidFill>
                  <a:srgbClr val="000000"/>
                </a:solidFill>
              </a:rPr>
              <a:t> и гармонизация внутреннего и внешнего мира людей во всех аспектах.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91894" y="764704"/>
            <a:ext cx="4468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Базовая </a:t>
            </a:r>
            <a:r>
              <a:rPr lang="ru-RU" sz="1600" dirty="0"/>
              <a:t>эмоция: спокойствие, печаль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01386" y="2451584"/>
            <a:ext cx="2456114" cy="103573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Внешний вид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err="1">
                <a:solidFill>
                  <a:srgbClr val="A4011A"/>
                </a:solidFill>
              </a:rPr>
              <a:t>Аккуратность</a:t>
            </a:r>
            <a:r>
              <a:rPr lang="ru-RU" sz="1200" dirty="0" err="1" smtClean="0">
                <a:solidFill>
                  <a:srgbClr val="A4011A"/>
                </a:solidFill>
              </a:rPr>
              <a:t>,но</a:t>
            </a:r>
            <a:r>
              <a:rPr lang="ru-RU" sz="1200" dirty="0" smtClean="0">
                <a:solidFill>
                  <a:srgbClr val="A4011A"/>
                </a:solidFill>
              </a:rPr>
              <a:t> не</a:t>
            </a:r>
            <a:r>
              <a:rPr lang="en-US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педантичность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Спокойные неяркие и нетемные </a:t>
            </a:r>
            <a:r>
              <a:rPr lang="ru-RU" sz="1200" dirty="0" smtClean="0">
                <a:solidFill>
                  <a:srgbClr val="A4011A"/>
                </a:solidFill>
              </a:rPr>
              <a:t>тона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Комфортно </a:t>
            </a:r>
            <a:r>
              <a:rPr lang="ru-RU" sz="1200" dirty="0">
                <a:solidFill>
                  <a:srgbClr val="A4011A"/>
                </a:solidFill>
              </a:rPr>
              <a:t>и без стеснения в </a:t>
            </a:r>
            <a:r>
              <a:rPr lang="ru-RU" sz="1200" dirty="0" smtClean="0">
                <a:solidFill>
                  <a:srgbClr val="A4011A"/>
                </a:solidFill>
              </a:rPr>
              <a:t>движениях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Без </a:t>
            </a:r>
            <a:r>
              <a:rPr lang="ru-RU" sz="1200" dirty="0">
                <a:solidFill>
                  <a:srgbClr val="A4011A"/>
                </a:solidFill>
              </a:rPr>
              <a:t>ярких контрастов, </a:t>
            </a:r>
            <a:r>
              <a:rPr lang="ru-RU" sz="1200" dirty="0" smtClean="0">
                <a:solidFill>
                  <a:srgbClr val="A4011A"/>
                </a:solidFill>
              </a:rPr>
              <a:t>однотонно</a:t>
            </a:r>
            <a:r>
              <a:rPr lang="en-US" sz="1200" dirty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00736" y="2451584"/>
            <a:ext cx="2456114" cy="941573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 smtClean="0">
                <a:solidFill>
                  <a:srgbClr val="A4011A"/>
                </a:solidFill>
              </a:rPr>
              <a:t>Речь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Плавная, негромкая, вежливая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Выразительная, извиняющаяся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Умение слушать 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Интонированная и четкая.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01387" y="4851491"/>
            <a:ext cx="2456114" cy="103573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Поведение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Поиск компромисса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Ответственность и взаимопомощь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Исполнительность и забота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Избегание конфликтов и миролюбие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/>
            </a:r>
            <a:br>
              <a:rPr lang="ru-RU" sz="1200" dirty="0">
                <a:solidFill>
                  <a:srgbClr val="A4011A"/>
                </a:solidFill>
              </a:rPr>
            </a:br>
            <a:r>
              <a:rPr lang="ru-RU" sz="1200" dirty="0">
                <a:solidFill>
                  <a:srgbClr val="A4011A"/>
                </a:solidFill>
              </a:rPr>
              <a:t> 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01386" y="3604232"/>
            <a:ext cx="2456114" cy="1127412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Мышление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Отражает эмоциональные </a:t>
            </a:r>
            <a:r>
              <a:rPr lang="ru-RU" sz="1200" dirty="0" smtClean="0">
                <a:solidFill>
                  <a:srgbClr val="A4011A"/>
                </a:solidFill>
              </a:rPr>
              <a:t>переживания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Доминанта </a:t>
            </a:r>
            <a:r>
              <a:rPr lang="ru-RU" sz="1200" dirty="0">
                <a:solidFill>
                  <a:srgbClr val="A4011A"/>
                </a:solidFill>
              </a:rPr>
              <a:t>социального и справедливого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Ориентировано на отношения с </a:t>
            </a:r>
            <a:r>
              <a:rPr lang="ru-RU" sz="1200" dirty="0" smtClean="0">
                <a:solidFill>
                  <a:srgbClr val="A4011A"/>
                </a:solidFill>
              </a:rPr>
              <a:t>людьми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Волнуются 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и </a:t>
            </a:r>
            <a:r>
              <a:rPr lang="ru-RU" sz="1200" dirty="0">
                <a:solidFill>
                  <a:srgbClr val="A4011A"/>
                </a:solidFill>
              </a:rPr>
              <a:t>беспокоятся о других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996894" y="3515332"/>
            <a:ext cx="2456114" cy="938553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Общение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Доброжелательность и стеснение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Стремление к сотрудничеству 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Соблюдение норм и правил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Гибкость и осторожность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600087" y="2451584"/>
            <a:ext cx="3137513" cy="2899308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Как продавать и вести переговоры</a:t>
            </a:r>
            <a:r>
              <a:rPr lang="ru-RU" sz="1200" b="1" dirty="0" smtClean="0">
                <a:solidFill>
                  <a:srgbClr val="A4011A"/>
                </a:solidFill>
              </a:rPr>
              <a:t>?</a:t>
            </a:r>
          </a:p>
          <a:p>
            <a:pPr>
              <a:lnSpc>
                <a:spcPct val="80000"/>
              </a:lnSpc>
            </a:pPr>
            <a:endParaRPr lang="ru-RU" sz="1200" b="1" dirty="0">
              <a:solidFill>
                <a:srgbClr val="A4011A"/>
              </a:solidFill>
            </a:endParaRP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Спокойно, чутко, с упором на отношения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Говорить на неделовые темы (семья, кошки, собаки и т.д.)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 err="1">
                <a:solidFill>
                  <a:srgbClr val="A4011A"/>
                </a:solidFill>
              </a:rPr>
              <a:t>Зафрендиться</a:t>
            </a:r>
            <a:r>
              <a:rPr lang="ru-RU" sz="1200" dirty="0">
                <a:solidFill>
                  <a:srgbClr val="A4011A"/>
                </a:solidFill>
              </a:rPr>
              <a:t> в ФБ и ВК и ставить лайки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Передавать приветы через него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Не грубить и не торопить. Дать </a:t>
            </a:r>
            <a:r>
              <a:rPr lang="ru-RU" sz="1200" dirty="0" smtClean="0">
                <a:solidFill>
                  <a:srgbClr val="A4011A"/>
                </a:solidFill>
              </a:rPr>
              <a:t>попробовать бесплатно.</a:t>
            </a:r>
            <a:endParaRPr lang="ru-RU" sz="1200" dirty="0">
              <a:solidFill>
                <a:srgbClr val="A4011A"/>
              </a:solidFill>
            </a:endParaRP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Подбадривать при этом не снимая тревогу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При «косяках» внушать и усиливать чувство вины – «ты подводишь всех нас»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Хвалить за результаты и успешный опыт сотрудничества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Спрашивать, «как дела у близких людей?» и передавать им приветы.</a:t>
            </a:r>
          </a:p>
          <a:p>
            <a:pPr marL="171450" indent="-171450">
              <a:lnSpc>
                <a:spcPct val="80000"/>
              </a:lnSpc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Стимулировать инициативу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996894" y="4584791"/>
            <a:ext cx="2459958" cy="931745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 smtClean="0">
                <a:solidFill>
                  <a:srgbClr val="A4011A"/>
                </a:solidFill>
              </a:rPr>
              <a:t>Мимика </a:t>
            </a:r>
            <a:r>
              <a:rPr lang="ru-RU" sz="1200" b="1" dirty="0">
                <a:solidFill>
                  <a:srgbClr val="A4011A"/>
                </a:solidFill>
              </a:rPr>
              <a:t>и эмоции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Искренность и естественность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Мягкая, плавная, аккуратная,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Доброта, порядочность, честность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 скрывают эмоции и чувства.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/>
            </a:r>
            <a:br>
              <a:rPr lang="ru-RU" sz="1200" dirty="0">
                <a:solidFill>
                  <a:srgbClr val="A4011A"/>
                </a:solidFill>
              </a:rPr>
            </a:br>
            <a:endParaRPr lang="ru-RU" sz="1200" dirty="0">
              <a:solidFill>
                <a:srgbClr val="A4011A"/>
              </a:solidFill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84" y="9678"/>
            <a:ext cx="378961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06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3381" y="91400"/>
            <a:ext cx="59557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Шизоидный  </a:t>
            </a:r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психотип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01386" y="959242"/>
            <a:ext cx="2046354" cy="698582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chemeClr val="tx1"/>
                </a:solidFill>
              </a:rPr>
              <a:t>Цель – </a:t>
            </a:r>
            <a:r>
              <a:rPr lang="ru-RU" sz="1400" dirty="0">
                <a:solidFill>
                  <a:schemeClr val="tx1"/>
                </a:solidFill>
              </a:rPr>
              <a:t>интеллектуальный поиск и творчество.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663709" y="963429"/>
            <a:ext cx="3457691" cy="703909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rgbClr val="000000"/>
                </a:solidFill>
              </a:rPr>
              <a:t>Средство достижения цели </a:t>
            </a:r>
            <a:r>
              <a:rPr lang="ru-RU" sz="1400" dirty="0">
                <a:solidFill>
                  <a:srgbClr val="000000"/>
                </a:solidFill>
              </a:rPr>
              <a:t>– нестандартные идеи, решения; отстранение от социальной активности.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337368" y="959242"/>
            <a:ext cx="2578031" cy="698582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rgbClr val="000000"/>
                </a:solidFill>
              </a:rPr>
              <a:t>Тенденция: </a:t>
            </a:r>
            <a:r>
              <a:rPr lang="ru-RU" sz="1400" dirty="0">
                <a:solidFill>
                  <a:srgbClr val="000000"/>
                </a:solidFill>
              </a:rPr>
              <a:t>интеллектуальный креатив и создание интеллектуальных продуктов.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47740" y="620688"/>
            <a:ext cx="41875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/>
              <a:t>Базовое </a:t>
            </a:r>
            <a:r>
              <a:rPr lang="ru-RU" sz="1600" dirty="0"/>
              <a:t>состояние: познание, исследование.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01386" y="1898170"/>
            <a:ext cx="2456114" cy="1378556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Внешний вид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Астеник или </a:t>
            </a:r>
            <a:r>
              <a:rPr lang="ru-RU" sz="1200" dirty="0" smtClean="0">
                <a:solidFill>
                  <a:srgbClr val="A4011A"/>
                </a:solidFill>
              </a:rPr>
              <a:t>органик</a:t>
            </a:r>
            <a:r>
              <a:rPr lang="en-US" sz="1200" dirty="0" smtClean="0">
                <a:solidFill>
                  <a:srgbClr val="A4011A"/>
                </a:solidFill>
              </a:rPr>
              <a:t>. </a:t>
            </a:r>
            <a:r>
              <a:rPr lang="ru-RU" sz="1200" dirty="0" smtClean="0">
                <a:solidFill>
                  <a:srgbClr val="A4011A"/>
                </a:solidFill>
              </a:rPr>
              <a:t>Легкая </a:t>
            </a:r>
            <a:r>
              <a:rPr lang="ru-RU" sz="1200" dirty="0" err="1">
                <a:solidFill>
                  <a:srgbClr val="A4011A"/>
                </a:solidFill>
              </a:rPr>
              <a:t>неухоженность</a:t>
            </a:r>
            <a:r>
              <a:rPr lang="ru-RU" sz="1200" dirty="0">
                <a:solidFill>
                  <a:srgbClr val="A4011A"/>
                </a:solidFill>
              </a:rPr>
              <a:t> и небрежность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«Собирательная» одежда из разных </a:t>
            </a:r>
            <a:r>
              <a:rPr lang="ru-RU" sz="1200" dirty="0" smtClean="0">
                <a:solidFill>
                  <a:srgbClr val="A4011A"/>
                </a:solidFill>
              </a:rPr>
              <a:t>комплектов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Угловатость и неуклюжесть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Неторопливость и сосредоточенность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00736" y="1919585"/>
            <a:ext cx="2456114" cy="1357141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Речь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Многословная, но не быстрая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Высокая теоретическая </a:t>
            </a:r>
            <a:r>
              <a:rPr lang="ru-RU" sz="1200" dirty="0" smtClean="0">
                <a:solidFill>
                  <a:srgbClr val="A4011A"/>
                </a:solidFill>
              </a:rPr>
              <a:t>подкованность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ru-RU" sz="1200" dirty="0" err="1" smtClean="0">
                <a:solidFill>
                  <a:srgbClr val="A4011A"/>
                </a:solidFill>
              </a:rPr>
              <a:t>Филосовствование</a:t>
            </a:r>
            <a:r>
              <a:rPr lang="ru-RU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>
                <a:solidFill>
                  <a:srgbClr val="A4011A"/>
                </a:solidFill>
              </a:rPr>
              <a:t>и </a:t>
            </a:r>
            <a:r>
              <a:rPr lang="ru-RU" sz="1200" dirty="0" err="1" smtClean="0">
                <a:solidFill>
                  <a:srgbClr val="A4011A"/>
                </a:solidFill>
              </a:rPr>
              <a:t>нравоучительство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Разговаривает только с близкими 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Учитывает много вариантов.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 ограничивается 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одним решением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ru-RU" sz="1200" dirty="0" smtClean="0">
                <a:solidFill>
                  <a:srgbClr val="A4011A"/>
                </a:solidFill>
              </a:rPr>
              <a:t> </a:t>
            </a: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01386" y="3389871"/>
            <a:ext cx="2456114" cy="1374135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Мышление  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Скрытая претензия на гениальность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Независимо и рефлексивно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Непоследователен и отвлекаем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Трудности с целеполаганием.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Скрытое высокое самолюбие.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000736" y="3389872"/>
            <a:ext cx="2456114" cy="1374135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Общение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Теоретическая эрудированность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Интересна информация, </a:t>
            </a:r>
            <a:endParaRPr lang="en-US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а </a:t>
            </a:r>
            <a:r>
              <a:rPr lang="ru-RU" sz="1200" dirty="0">
                <a:solidFill>
                  <a:srgbClr val="A4011A"/>
                </a:solidFill>
              </a:rPr>
              <a:t>не </a:t>
            </a:r>
            <a:r>
              <a:rPr lang="ru-RU" sz="1200" dirty="0" smtClean="0">
                <a:solidFill>
                  <a:srgbClr val="A4011A"/>
                </a:solidFill>
              </a:rPr>
              <a:t>человек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Формальное</a:t>
            </a:r>
            <a:r>
              <a:rPr lang="ru-RU" sz="1200" dirty="0">
                <a:solidFill>
                  <a:srgbClr val="A4011A"/>
                </a:solidFill>
              </a:rPr>
              <a:t>, неэмоциональное и неглубокое</a:t>
            </a: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A4011A"/>
                </a:solidFill>
              </a:rPr>
              <a:t>Сохраняет дистанцию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Общается с себе </a:t>
            </a:r>
            <a:r>
              <a:rPr lang="ru-RU" sz="1200" dirty="0" smtClean="0">
                <a:solidFill>
                  <a:srgbClr val="A4011A"/>
                </a:solidFill>
              </a:rPr>
              <a:t>подобными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Скрыто </a:t>
            </a:r>
            <a:r>
              <a:rPr lang="ru-RU" sz="1200" dirty="0" smtClean="0">
                <a:solidFill>
                  <a:srgbClr val="A4011A"/>
                </a:solidFill>
              </a:rPr>
              <a:t>агрессивен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545665" y="3043986"/>
            <a:ext cx="3229520" cy="3020738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dirty="0">
              <a:solidFill>
                <a:srgbClr val="A4011A"/>
              </a:solidFill>
            </a:endParaRPr>
          </a:p>
          <a:p>
            <a:r>
              <a:rPr lang="ru-RU" sz="1200" b="1" dirty="0">
                <a:solidFill>
                  <a:srgbClr val="A4011A"/>
                </a:solidFill>
              </a:rPr>
              <a:t>Как продавать и вести </a:t>
            </a:r>
            <a:r>
              <a:rPr lang="ru-RU" sz="1200" b="1" dirty="0" smtClean="0">
                <a:solidFill>
                  <a:srgbClr val="A4011A"/>
                </a:solidFill>
              </a:rPr>
              <a:t>переговоры</a:t>
            </a:r>
          </a:p>
          <a:p>
            <a:endParaRPr lang="ru-RU" sz="1200" dirty="0">
              <a:solidFill>
                <a:srgbClr val="A4011A"/>
              </a:solidFill>
            </a:endParaRP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Делать комплименты его теоретической подготовке и интеллектуальным решениям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Не навязчиво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Предпочтительно общаться через Интернет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Не подчеркивать собственный статус при контакте с ним.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Предлагать посмотреть документацию и другие важные детали. Проявить уважение к казалось бы самым мелким и ненужным деталям.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Продажи через Интернет. Не лезть в душу.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Быть теоретически подкованным и периодически сводить разговор </a:t>
            </a:r>
            <a:r>
              <a:rPr lang="ru-RU" sz="1200" dirty="0"/>
              <a:t>к философии или околонаучной темы.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545665" y="1928328"/>
            <a:ext cx="3229520" cy="102492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Мимика и эмоции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Неэмоционален, но периодически «взрывается</a:t>
            </a:r>
            <a:r>
              <a:rPr lang="ru-RU" sz="1200" dirty="0" smtClean="0">
                <a:solidFill>
                  <a:srgbClr val="A4011A"/>
                </a:solidFill>
              </a:rPr>
              <a:t>»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Чувствителен </a:t>
            </a:r>
            <a:r>
              <a:rPr lang="ru-RU" sz="1200" dirty="0">
                <a:solidFill>
                  <a:srgbClr val="A4011A"/>
                </a:solidFill>
              </a:rPr>
              <a:t>к критике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Длительное переживание эмоций и неудач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Плохое управление эмоциями и </a:t>
            </a:r>
            <a:r>
              <a:rPr lang="ru-RU" sz="1200" dirty="0" smtClean="0">
                <a:solidFill>
                  <a:srgbClr val="A4011A"/>
                </a:solidFill>
              </a:rPr>
              <a:t>настроением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Однообразна </a:t>
            </a:r>
            <a:r>
              <a:rPr lang="ru-RU" sz="1200" dirty="0">
                <a:solidFill>
                  <a:srgbClr val="A4011A"/>
                </a:solidFill>
              </a:rPr>
              <a:t>и </a:t>
            </a:r>
            <a:r>
              <a:rPr lang="ru-RU" sz="1200" dirty="0" smtClean="0">
                <a:solidFill>
                  <a:srgbClr val="A4011A"/>
                </a:solidFill>
              </a:rPr>
              <a:t>скудна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/>
            </a:r>
            <a:br>
              <a:rPr lang="ru-RU" sz="1200" dirty="0">
                <a:solidFill>
                  <a:srgbClr val="A4011A"/>
                </a:solidFill>
              </a:rPr>
            </a:br>
            <a:r>
              <a:rPr lang="ru-RU" sz="1200" dirty="0">
                <a:solidFill>
                  <a:srgbClr val="A4011A"/>
                </a:solidFill>
              </a:rPr>
              <a:t> 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01386" y="4922530"/>
            <a:ext cx="5055464" cy="977094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 smtClean="0">
                <a:solidFill>
                  <a:srgbClr val="A4011A"/>
                </a:solidFill>
              </a:rPr>
              <a:t>Поведение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Забывчивость и </a:t>
            </a:r>
            <a:r>
              <a:rPr lang="ru-RU" sz="1200" dirty="0" smtClean="0">
                <a:solidFill>
                  <a:srgbClr val="A4011A"/>
                </a:solidFill>
              </a:rPr>
              <a:t>непосредственность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err="1" smtClean="0">
                <a:solidFill>
                  <a:srgbClr val="A4011A"/>
                </a:solidFill>
              </a:rPr>
              <a:t>Неисполниельнось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Избирательность </a:t>
            </a:r>
            <a:r>
              <a:rPr lang="ru-RU" sz="1200" dirty="0">
                <a:solidFill>
                  <a:srgbClr val="A4011A"/>
                </a:solidFill>
              </a:rPr>
              <a:t>общения и </a:t>
            </a:r>
            <a:r>
              <a:rPr lang="ru-RU" sz="1200" dirty="0" smtClean="0">
                <a:solidFill>
                  <a:srgbClr val="A4011A"/>
                </a:solidFill>
              </a:rPr>
              <a:t>замкнутость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Повышенная отвлекаемость</a:t>
            </a:r>
            <a:r>
              <a:rPr lang="en-US" sz="1200" dirty="0" smtClean="0">
                <a:solidFill>
                  <a:srgbClr val="A4011A"/>
                </a:solidFill>
              </a:rPr>
              <a:t>.</a:t>
            </a:r>
            <a:r>
              <a:rPr lang="en-US" sz="1200" dirty="0">
                <a:solidFill>
                  <a:srgbClr val="A4011A"/>
                </a:solidFill>
              </a:rPr>
              <a:t> </a:t>
            </a:r>
            <a:r>
              <a:rPr lang="ru-RU" sz="1200" dirty="0" smtClean="0">
                <a:solidFill>
                  <a:srgbClr val="A4011A"/>
                </a:solidFill>
              </a:rPr>
              <a:t>Интересуется теоретическими концепциями, а </a:t>
            </a:r>
            <a:r>
              <a:rPr lang="ru-RU" sz="1200" dirty="0">
                <a:solidFill>
                  <a:srgbClr val="A4011A"/>
                </a:solidFill>
              </a:rPr>
              <a:t>не </a:t>
            </a:r>
            <a:r>
              <a:rPr lang="ru-RU" sz="1200" dirty="0" smtClean="0">
                <a:solidFill>
                  <a:srgbClr val="A4011A"/>
                </a:solidFill>
              </a:rPr>
              <a:t>реализацией при </a:t>
            </a:r>
            <a:r>
              <a:rPr lang="ru-RU" sz="1200" dirty="0">
                <a:solidFill>
                  <a:srgbClr val="A4011A"/>
                </a:solidFill>
              </a:rPr>
              <a:t>плохих отношениях может делать на зло</a:t>
            </a: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84" y="9678"/>
            <a:ext cx="378961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44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291904"/>
            <a:ext cx="59557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Гипертимный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психотип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01386" y="1419852"/>
            <a:ext cx="1536375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chemeClr val="tx1"/>
                </a:solidFill>
              </a:rPr>
              <a:t>Цель</a:t>
            </a:r>
            <a:r>
              <a:rPr lang="ru-RU" sz="1400" dirty="0">
                <a:solidFill>
                  <a:schemeClr val="tx1"/>
                </a:solidFill>
              </a:rPr>
              <a:t> – получение положительных эмоций.   </a:t>
            </a:r>
            <a:r>
              <a:rPr lang="ru-RU" sz="1400" dirty="0" err="1" smtClean="0">
                <a:solidFill>
                  <a:schemeClr val="tx1"/>
                </a:solidFill>
              </a:rPr>
              <a:t>Движуха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100201" y="1419852"/>
            <a:ext cx="2078099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>
                <a:solidFill>
                  <a:srgbClr val="000000"/>
                </a:solidFill>
              </a:rPr>
              <a:t>Средство достижения цели</a:t>
            </a:r>
            <a:r>
              <a:rPr lang="ru-RU" sz="1400" dirty="0">
                <a:solidFill>
                  <a:srgbClr val="000000"/>
                </a:solidFill>
              </a:rPr>
              <a:t> – социальные контакты и общение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368799" y="1419852"/>
            <a:ext cx="4361421" cy="982216"/>
          </a:xfrm>
          <a:prstGeom prst="rect">
            <a:avLst/>
          </a:prstGeom>
          <a:solidFill>
            <a:srgbClr val="FF766B"/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4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1400" b="1" dirty="0" smtClean="0">
                <a:solidFill>
                  <a:srgbClr val="000000"/>
                </a:solidFill>
              </a:rPr>
              <a:t>Тенденция</a:t>
            </a:r>
            <a:r>
              <a:rPr lang="ru-RU" sz="1400" b="1" dirty="0">
                <a:solidFill>
                  <a:srgbClr val="000000"/>
                </a:solidFill>
              </a:rPr>
              <a:t>: </a:t>
            </a:r>
            <a:r>
              <a:rPr lang="ru-RU" sz="1400" dirty="0">
                <a:solidFill>
                  <a:srgbClr val="000000"/>
                </a:solidFill>
              </a:rPr>
              <a:t>стремление к широчайшему общению</a:t>
            </a:r>
            <a:r>
              <a:rPr lang="ru-RU" sz="1400" dirty="0" smtClean="0">
                <a:solidFill>
                  <a:srgbClr val="000000"/>
                </a:solidFill>
              </a:rPr>
              <a:t>,</a:t>
            </a:r>
            <a:endParaRPr lang="en-US" sz="1400" dirty="0" smtClean="0">
              <a:solidFill>
                <a:srgbClr val="000000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>
                <a:solidFill>
                  <a:srgbClr val="000000"/>
                </a:solidFill>
              </a:rPr>
              <a:t>к калейдоскопической событийности жизни, подкрепленное оптимистическим взглядом на происходящее в реальном мире. Периодически это сменяется депрессивными эпизодами.</a:t>
            </a:r>
          </a:p>
          <a:p>
            <a:pPr>
              <a:lnSpc>
                <a:spcPct val="80000"/>
              </a:lnSpc>
            </a:pPr>
            <a:r>
              <a:rPr lang="ru-RU" sz="1400" dirty="0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07450" y="692696"/>
            <a:ext cx="35155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smtClean="0"/>
              <a:t>Базовая </a:t>
            </a:r>
            <a:r>
              <a:rPr lang="ru-RU" sz="1600" dirty="0"/>
              <a:t>эмоция: удивление и радость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01386" y="2534339"/>
            <a:ext cx="2456114" cy="941573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Внешний вид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ориентация на удобство в одежде</a:t>
            </a:r>
          </a:p>
          <a:p>
            <a:pPr>
              <a:lnSpc>
                <a:spcPct val="80000"/>
              </a:lnSpc>
            </a:pPr>
            <a:r>
              <a:rPr lang="en-US" sz="1200" dirty="0" err="1" smtClean="0">
                <a:solidFill>
                  <a:srgbClr val="A4011A"/>
                </a:solidFill>
              </a:rPr>
              <a:t>Ф</a:t>
            </a:r>
            <a:r>
              <a:rPr lang="ru-RU" sz="1200" dirty="0" err="1" smtClean="0">
                <a:solidFill>
                  <a:srgbClr val="A4011A"/>
                </a:solidFill>
              </a:rPr>
              <a:t>ункциональность</a:t>
            </a:r>
            <a:r>
              <a:rPr lang="ru-RU" sz="1200" dirty="0" smtClean="0">
                <a:solidFill>
                  <a:srgbClr val="A4011A"/>
                </a:solidFill>
              </a:rPr>
              <a:t>, </a:t>
            </a:r>
            <a:r>
              <a:rPr lang="en-US" sz="1200" dirty="0" err="1" smtClean="0">
                <a:solidFill>
                  <a:srgbClr val="A4011A"/>
                </a:solidFill>
              </a:rPr>
              <a:t>н</a:t>
            </a:r>
            <a:r>
              <a:rPr lang="ru-RU" sz="1200" dirty="0" err="1" smtClean="0">
                <a:solidFill>
                  <a:srgbClr val="A4011A"/>
                </a:solidFill>
              </a:rPr>
              <a:t>евнима</a:t>
            </a:r>
            <a:r>
              <a:rPr lang="en-US" sz="1200" dirty="0" smtClean="0">
                <a:solidFill>
                  <a:srgbClr val="A4011A"/>
                </a:solidFill>
              </a:rPr>
              <a:t>-</a:t>
            </a:r>
            <a:r>
              <a:rPr lang="ru-RU" sz="1200" dirty="0" err="1" smtClean="0">
                <a:solidFill>
                  <a:srgbClr val="A4011A"/>
                </a:solidFill>
              </a:rPr>
              <a:t>тельность</a:t>
            </a:r>
            <a:r>
              <a:rPr lang="ru-RU" sz="1200" dirty="0" smtClean="0">
                <a:solidFill>
                  <a:srgbClr val="A4011A"/>
                </a:solidFill>
              </a:rPr>
              <a:t> </a:t>
            </a:r>
            <a:r>
              <a:rPr lang="ru-RU" sz="1200" dirty="0">
                <a:solidFill>
                  <a:srgbClr val="A4011A"/>
                </a:solidFill>
              </a:rPr>
              <a:t>к внешнему виду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забывчивость деталей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00736" y="2550760"/>
            <a:ext cx="2456114" cy="941573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Речь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Быстрая, взахлеб, выразительная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непоследовательная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эмоционально окрашенная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перепрыгивание в сюжетах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01386" y="3602254"/>
            <a:ext cx="2456114" cy="102492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 smtClean="0">
                <a:solidFill>
                  <a:srgbClr val="A4011A"/>
                </a:solidFill>
              </a:rPr>
              <a:t>Мышление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Быстрое, ситуативное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отражает поток идей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неустойчивое и поверхностное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сиюминутные решения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сложности с оценкой рисков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 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009594" y="3605680"/>
            <a:ext cx="2456114" cy="1032408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Общение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Общительность и социализация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ни к чему не обязывающее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многоаспектное и обо всем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перескакивание идей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веселое и несерьезное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592707" y="3666893"/>
            <a:ext cx="3137513" cy="2466567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endParaRPr lang="en-US" sz="1200" dirty="0">
              <a:solidFill>
                <a:srgbClr val="A4011A"/>
              </a:solidFill>
            </a:endParaRPr>
          </a:p>
          <a:p>
            <a:r>
              <a:rPr lang="ru-RU" sz="1200" b="1" dirty="0">
                <a:solidFill>
                  <a:srgbClr val="A4011A"/>
                </a:solidFill>
              </a:rPr>
              <a:t>Как продавать и вести </a:t>
            </a:r>
            <a:r>
              <a:rPr lang="ru-RU" sz="1200" b="1" dirty="0" smtClean="0">
                <a:solidFill>
                  <a:srgbClr val="A4011A"/>
                </a:solidFill>
              </a:rPr>
              <a:t>переговоры</a:t>
            </a:r>
          </a:p>
          <a:p>
            <a:endParaRPr lang="ru-RU" sz="1200" b="1" dirty="0">
              <a:solidFill>
                <a:srgbClr val="A4011A"/>
              </a:solidFill>
            </a:endParaRP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Эмоционально и вовлечено. Только позитив и смех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Сразу договариваться следующих контактах.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По-больше развлечений и двигательной активности.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Задействовать в продаже, вовлекать и смеяться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Верить, что все получится. Все будет хорошо не смотря на что.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>
                <a:solidFill>
                  <a:srgbClr val="A4011A"/>
                </a:solidFill>
              </a:rPr>
              <a:t>Периодически напоминать о себе </a:t>
            </a:r>
            <a:r>
              <a:rPr lang="ru-RU" sz="1200" dirty="0"/>
              <a:t>звонками.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 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00086" y="2576628"/>
            <a:ext cx="3137514" cy="915705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 smtClean="0">
                <a:solidFill>
                  <a:srgbClr val="A4011A"/>
                </a:solidFill>
              </a:rPr>
              <a:t>Мимика </a:t>
            </a:r>
            <a:r>
              <a:rPr lang="ru-RU" sz="1200" b="1" dirty="0">
                <a:solidFill>
                  <a:srgbClr val="A4011A"/>
                </a:solidFill>
              </a:rPr>
              <a:t>и эмоции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подвижная, яркая эмоциональность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позитивно-ориентированная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быстро меняющаяся, живая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изменчивая, энергичная, </a:t>
            </a:r>
            <a:r>
              <a:rPr lang="ru-RU" sz="1200" dirty="0" smtClean="0">
                <a:solidFill>
                  <a:srgbClr val="A4011A"/>
                </a:solidFill>
              </a:rPr>
              <a:t>заражающая</a:t>
            </a:r>
            <a:r>
              <a:rPr lang="ru-RU" sz="1200" dirty="0">
                <a:solidFill>
                  <a:srgbClr val="A4011A"/>
                </a:solidFill>
              </a:rPr>
              <a:t/>
            </a:r>
            <a:br>
              <a:rPr lang="ru-RU" sz="1200" dirty="0">
                <a:solidFill>
                  <a:srgbClr val="A4011A"/>
                </a:solidFill>
              </a:rPr>
            </a:br>
            <a:r>
              <a:rPr lang="ru-RU" sz="1200" dirty="0">
                <a:solidFill>
                  <a:srgbClr val="A4011A"/>
                </a:solidFill>
              </a:rPr>
              <a:t> </a:t>
            </a:r>
            <a:endParaRPr lang="ru-RU" sz="1200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 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1386" y="4754174"/>
            <a:ext cx="2456114" cy="1024920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>
                <a:solidFill>
                  <a:srgbClr val="A4011A"/>
                </a:solidFill>
              </a:rPr>
              <a:t>Поведение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Неустойчивое и несерьезное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ориентация на эмоции, новизну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ненадежность и авантюризм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уверенность и подвижность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быстрые движения и речь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 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09594" y="4759325"/>
            <a:ext cx="2456114" cy="1374135"/>
          </a:xfrm>
          <a:prstGeom prst="rect">
            <a:avLst/>
          </a:prstGeom>
          <a:solidFill>
            <a:schemeClr val="bg1"/>
          </a:solidFill>
          <a:ln w="25400">
            <a:solidFill>
              <a:srgbClr val="A401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en-US" sz="1200" b="1" dirty="0" smtClean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b="1" dirty="0" smtClean="0">
                <a:solidFill>
                  <a:srgbClr val="A4011A"/>
                </a:solidFill>
              </a:rPr>
              <a:t>Эмоции </a:t>
            </a:r>
            <a:r>
              <a:rPr lang="ru-RU" sz="1200" b="1" dirty="0">
                <a:solidFill>
                  <a:srgbClr val="A4011A"/>
                </a:solidFill>
              </a:rPr>
              <a:t>и паттерны</a:t>
            </a:r>
            <a:endParaRPr lang="ru-RU" sz="1200" dirty="0">
              <a:solidFill>
                <a:srgbClr val="A4011A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Все есть развлечение и общение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Вспыхивает и гаснет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Оригинальность и яркость эмоций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Неустойчивость мотивации и отношений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Ни к чему не обязывает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«не парится».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A4011A"/>
                </a:solidFill>
              </a:rPr>
              <a:t> </a:t>
            </a:r>
          </a:p>
        </p:txBody>
      </p:sp>
      <p:pic>
        <p:nvPicPr>
          <p:cNvPr id="16" name="Изображение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84" y="9678"/>
            <a:ext cx="378961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7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6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Тема6</Template>
  <TotalTime>6929</TotalTime>
  <Words>2451</Words>
  <Application>Microsoft Macintosh PowerPoint</Application>
  <PresentationFormat>Экран (4:3)</PresentationFormat>
  <Paragraphs>484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Myriad Pro</vt:lpstr>
      <vt:lpstr>Tahoma</vt:lpstr>
      <vt:lpstr>Тема6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Пользователь Microsoft Office</dc:creator>
  <cp:keywords/>
  <dc:description/>
  <cp:lastModifiedBy>Пользователь Microsoft Office</cp:lastModifiedBy>
  <cp:revision>127</cp:revision>
  <dcterms:created xsi:type="dcterms:W3CDTF">2017-04-09T08:36:18Z</dcterms:created>
  <dcterms:modified xsi:type="dcterms:W3CDTF">2019-02-26T20:13:51Z</dcterms:modified>
  <cp:category/>
</cp:coreProperties>
</file>