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  <p:sldMasterId id="2147483693" r:id="rId2"/>
  </p:sldMasterIdLst>
  <p:notesMasterIdLst>
    <p:notesMasterId r:id="rId31"/>
  </p:notesMasterIdLst>
  <p:sldIdLst>
    <p:sldId id="428" r:id="rId3"/>
    <p:sldId id="647" r:id="rId4"/>
    <p:sldId id="936" r:id="rId5"/>
    <p:sldId id="937" r:id="rId6"/>
    <p:sldId id="938" r:id="rId7"/>
    <p:sldId id="939" r:id="rId8"/>
    <p:sldId id="940" r:id="rId9"/>
    <p:sldId id="941" r:id="rId10"/>
    <p:sldId id="944" r:id="rId11"/>
    <p:sldId id="945" r:id="rId12"/>
    <p:sldId id="946" r:id="rId13"/>
    <p:sldId id="947" r:id="rId14"/>
    <p:sldId id="948" r:id="rId15"/>
    <p:sldId id="904" r:id="rId16"/>
    <p:sldId id="905" r:id="rId17"/>
    <p:sldId id="906" r:id="rId18"/>
    <p:sldId id="907" r:id="rId19"/>
    <p:sldId id="908" r:id="rId20"/>
    <p:sldId id="909" r:id="rId21"/>
    <p:sldId id="910" r:id="rId22"/>
    <p:sldId id="911" r:id="rId23"/>
    <p:sldId id="912" r:id="rId24"/>
    <p:sldId id="913" r:id="rId25"/>
    <p:sldId id="914" r:id="rId26"/>
    <p:sldId id="915" r:id="rId27"/>
    <p:sldId id="916" r:id="rId28"/>
    <p:sldId id="917" r:id="rId29"/>
    <p:sldId id="918" r:id="rId3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C0000"/>
    <a:srgbClr val="FFFF00"/>
    <a:srgbClr val="000000"/>
    <a:srgbClr val="A50021"/>
    <a:srgbClr val="FCF7D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 autoAdjust="0"/>
    <p:restoredTop sz="92818" autoAdjust="0"/>
  </p:normalViewPr>
  <p:slideViewPr>
    <p:cSldViewPr>
      <p:cViewPr>
        <p:scale>
          <a:sx n="100" d="100"/>
          <a:sy n="100" d="100"/>
        </p:scale>
        <p:origin x="144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3E72477-3C42-A145-B200-84A50868F081}" type="datetimeFigureOut">
              <a:rPr lang="ru-RU" altLang="ru-RU"/>
              <a:pPr/>
              <a:t>01.03.2019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76EEEDF-02DB-384A-BFC5-C1BA7E40CE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0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fld id="{80033F8B-105A-1B41-9312-1655A9BC70B3}" type="slidenum">
              <a:rPr lang="ru-RU" altLang="ru-RU">
                <a:latin typeface="Calibri" charset="0"/>
              </a:rPr>
              <a:pPr/>
              <a:t>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5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10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4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11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3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12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13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3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7ABD791-623B-3248-8575-6CB4C10F5200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85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3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8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4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9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5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9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6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2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7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8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5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0B4594-E3B3-A446-8290-C646B46B653B}" type="slidenum">
              <a:rPr lang="ru-RU" altLang="ru-RU"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/>
              <a:t>9</a:t>
            </a:fld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8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713D0-D6D0-4441-98E4-D42CD0749F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F406-52CD-244E-885A-31612CB2A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9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4FF8-A2DC-CB43-8D5F-2A371E0213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4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D356D-C5B6-794D-AFE6-1714B26A46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56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1679-5814-AC46-9A55-8655124F0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14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F2AA-CE09-4E40-A10B-4F4856D32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90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435F2-4C91-ED47-8F04-62F4E3FB0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8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5573-69D3-D44F-B119-3F5E80FA6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56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10FA5-3C03-B94F-878E-CFFE96E285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4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27A6-0549-DA47-AA73-1DA3F21066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058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FB59C-79D0-854A-84EE-7E4286BC7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4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21E59-7422-EF47-B448-F478BF37D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8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1A75A-4013-C64F-B693-26FB150EDD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09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8718-B313-C140-A569-9EA5982F3A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5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07D0-FAB2-4E46-9BAF-B06B28362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819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</a:defRPr>
            </a:lvl1pPr>
          </a:lstStyle>
          <a:p>
            <a:r>
              <a:rPr lang="ru-RU" altLang="ru-RU"/>
              <a:t>02.08.2016</a:t>
            </a:r>
            <a:endParaRPr lang="de-DE" altLang="ru-RU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  <a:endParaRPr lang="de-DE" altLang="ru-RU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322D86-DF83-4849-83A2-118A9902B7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92848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F4D-1E77-9A42-A206-AA6EF9098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01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0F37-9867-B041-83DE-C1F221AEA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14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7A0C-8557-DD4B-A028-C9A674F91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68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A928-2C96-5D4F-AF1F-A28A22E123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E9D8-9E5B-F94E-91EB-64F17CA51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4F9C3-FDCA-8F4E-AF0E-A651DA0BB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89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9F473-BEF7-B94C-ACA8-CB39A611EB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56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59B2E55-4FCE-7745-A6A3-1F904576ECDC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11" descr="1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C00125F-B144-0840-8853-A604FCFAB1A7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Рисунок 11" descr="20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90788" y="331788"/>
            <a:ext cx="6659562" cy="7651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Профайлинг,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нейротехнологии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и верификация лжи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3668" y="1484784"/>
            <a:ext cx="597666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n-ea"/>
              </a:rPr>
              <a:t>Профайлинг</a:t>
            </a:r>
            <a:endParaRPr lang="ru-RU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  <a:ea typeface="+mn-ea"/>
            </a:endParaRPr>
          </a:p>
          <a:p>
            <a:pPr algn="ctr" eaLnBrk="1" hangingPunct="1">
              <a:defRPr/>
            </a:pPr>
            <a:r>
              <a:rPr lang="ru-RU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n-ea"/>
              </a:rPr>
              <a:t>Современные взгляды</a:t>
            </a:r>
          </a:p>
          <a:p>
            <a:pPr algn="ctr" eaLnBrk="1" hangingPunct="1">
              <a:defRPr/>
            </a:pPr>
            <a:r>
              <a:rPr lang="ru-RU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n-ea"/>
              </a:rPr>
              <a:t>А. Филатов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1113" y="382588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/>
              <a:t>t.me/ProProfiling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836904"/>
            <a:ext cx="9144000" cy="1057082"/>
            <a:chOff x="0" y="-27128"/>
            <a:chExt cx="12192000" cy="140944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-27128"/>
              <a:ext cx="12192000" cy="984885"/>
            </a:xfrm>
            <a:prstGeom prst="rect">
              <a:avLst/>
            </a:prstGeom>
            <a:solidFill>
              <a:srgbClr val="C9C9C9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ПАРАМЕТРЫ БОЛЬШОЙ ПЯТЕРКИ: </a:t>
              </a:r>
              <a:r>
                <a:rPr lang="ru-RU" sz="2100" dirty="0">
                  <a:solidFill>
                    <a:srgbClr val="F87B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НЕЙРОТИЗМ – УСТОЙЧИВОСТЬ</a:t>
              </a:r>
            </a:p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</a:p>
          </p:txBody>
        </p:sp>
        <p:sp>
          <p:nvSpPr>
            <p:cNvPr id="24" name="Шеврон 23"/>
            <p:cNvSpPr/>
            <p:nvPr/>
          </p:nvSpPr>
          <p:spPr>
            <a:xfrm flipH="1">
              <a:off x="472950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951295" y="883768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БОЛЬШЕ</a:t>
              </a:r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905724" y="889872"/>
              <a:ext cx="15222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МЕНЬШЕ</a:t>
              </a:r>
              <a:endParaRPr lang="ru-RU" dirty="0"/>
            </a:p>
          </p:txBody>
        </p:sp>
        <p:sp>
          <p:nvSpPr>
            <p:cNvPr id="14" name="Шеврон 13"/>
            <p:cNvSpPr/>
            <p:nvPr/>
          </p:nvSpPr>
          <p:spPr>
            <a:xfrm>
              <a:off x="720667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218" name="Picture 2" descr="http://wwbp.org/images/demo_images/wordclouds/N+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8" y="2447839"/>
            <a:ext cx="4409030" cy="25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bp.org/images/demo_images/wordclouds/N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38" y="2500249"/>
            <a:ext cx="4050450" cy="23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836904"/>
            <a:ext cx="9144000" cy="1057082"/>
            <a:chOff x="0" y="-27128"/>
            <a:chExt cx="12192000" cy="140944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-27128"/>
              <a:ext cx="12192000" cy="984885"/>
            </a:xfrm>
            <a:prstGeom prst="rect">
              <a:avLst/>
            </a:prstGeom>
            <a:solidFill>
              <a:srgbClr val="C9C9C9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ПАРАМЕТРЫ БОЛЬШОЙ ПЯТЕРКИ: </a:t>
              </a:r>
              <a:r>
                <a:rPr lang="ru-RU" sz="2100" dirty="0">
                  <a:solidFill>
                    <a:srgbClr val="F87B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ДОБРОЖЕЛАТЕЛЬНОСТЬ</a:t>
              </a:r>
            </a:p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</a:p>
          </p:txBody>
        </p:sp>
        <p:sp>
          <p:nvSpPr>
            <p:cNvPr id="24" name="Шеврон 23"/>
            <p:cNvSpPr/>
            <p:nvPr/>
          </p:nvSpPr>
          <p:spPr>
            <a:xfrm flipH="1">
              <a:off x="472950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951295" y="883768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БОЛЬШЕ</a:t>
              </a:r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905724" y="889872"/>
              <a:ext cx="15222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МЕНЬШЕ</a:t>
              </a:r>
              <a:endParaRPr lang="ru-RU" dirty="0"/>
            </a:p>
          </p:txBody>
        </p:sp>
        <p:sp>
          <p:nvSpPr>
            <p:cNvPr id="14" name="Шеврон 13"/>
            <p:cNvSpPr/>
            <p:nvPr/>
          </p:nvSpPr>
          <p:spPr>
            <a:xfrm>
              <a:off x="720667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 descr="http://wwbp.org/images/demo_images/wordclouds/A+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0" y="2495715"/>
            <a:ext cx="4414588" cy="24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bp.org/images/demo_images/wordclouds/A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2383471"/>
            <a:ext cx="4298807" cy="26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836904"/>
            <a:ext cx="9144000" cy="738664"/>
          </a:xfrm>
          <a:prstGeom prst="rect">
            <a:avLst/>
          </a:prstGeom>
          <a:solidFill>
            <a:srgbClr val="C9C9C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rgbClr val="F87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ПАРАМЕТРЫ БОЛЬШОЙ ПЯТЕРКИ: </a:t>
            </a:r>
            <a:r>
              <a:rPr lang="ru-RU" sz="2100" dirty="0">
                <a:solidFill>
                  <a:srgbClr val="F87B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СОЗНАТЕЛЬНОСТЬ</a:t>
            </a:r>
          </a:p>
          <a:p>
            <a:pPr algn="ctr">
              <a:defRPr/>
            </a:pPr>
            <a:r>
              <a:rPr lang="ru-RU" sz="2100" dirty="0">
                <a:solidFill>
                  <a:srgbClr val="F87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4" name="Шеврон 23"/>
          <p:cNvSpPr/>
          <p:nvPr/>
        </p:nvSpPr>
        <p:spPr>
          <a:xfrm flipH="1">
            <a:off x="3547129" y="1332619"/>
            <a:ext cx="175712" cy="432048"/>
          </a:xfrm>
          <a:prstGeom prst="chevron">
            <a:avLst>
              <a:gd name="adj" fmla="val 69921"/>
            </a:avLst>
          </a:prstGeom>
          <a:solidFill>
            <a:srgbClr val="F8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3471" y="1520076"/>
            <a:ext cx="111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031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БОЛЬШЕ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294" y="1524654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3031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МЕНЬШЕ</a:t>
            </a:r>
            <a:endParaRPr lang="ru-RU" dirty="0"/>
          </a:p>
        </p:txBody>
      </p:sp>
      <p:sp>
        <p:nvSpPr>
          <p:cNvPr id="14" name="Шеврон 13"/>
          <p:cNvSpPr/>
          <p:nvPr/>
        </p:nvSpPr>
        <p:spPr>
          <a:xfrm>
            <a:off x="5405007" y="1332619"/>
            <a:ext cx="175712" cy="432048"/>
          </a:xfrm>
          <a:prstGeom prst="chevron">
            <a:avLst>
              <a:gd name="adj" fmla="val 69921"/>
            </a:avLst>
          </a:prstGeom>
          <a:solidFill>
            <a:srgbClr val="F8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 descr="http://wwbp.org/images/demo_images/wordclouds/C+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6" y="2262193"/>
            <a:ext cx="4389560" cy="28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bp.org/images/demo_images/wordclouds/C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98" y="2261286"/>
            <a:ext cx="4409839" cy="286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836904"/>
            <a:ext cx="9144000" cy="1057082"/>
            <a:chOff x="0" y="-27128"/>
            <a:chExt cx="12192000" cy="140944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-27128"/>
              <a:ext cx="12192000" cy="984885"/>
            </a:xfrm>
            <a:prstGeom prst="rect">
              <a:avLst/>
            </a:prstGeom>
            <a:solidFill>
              <a:srgbClr val="C9C9C9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ПАРАМЕТРЫ БОЛЬШОЙ ПЯТЕРКИ: </a:t>
              </a:r>
              <a:r>
                <a:rPr lang="ru-RU" sz="2100" dirty="0">
                  <a:solidFill>
                    <a:srgbClr val="F87B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ОТКРЫТОСТЬ – ЗАКРЫТОСТЬ</a:t>
              </a:r>
            </a:p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</a:p>
          </p:txBody>
        </p:sp>
        <p:sp>
          <p:nvSpPr>
            <p:cNvPr id="24" name="Шеврон 23"/>
            <p:cNvSpPr/>
            <p:nvPr/>
          </p:nvSpPr>
          <p:spPr>
            <a:xfrm flipH="1">
              <a:off x="472950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951295" y="883768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БОЛЬШЕ</a:t>
              </a:r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905724" y="889872"/>
              <a:ext cx="15222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МЕНЬШЕ</a:t>
              </a:r>
              <a:endParaRPr lang="ru-RU" dirty="0"/>
            </a:p>
          </p:txBody>
        </p:sp>
        <p:sp>
          <p:nvSpPr>
            <p:cNvPr id="14" name="Шеврон 13"/>
            <p:cNvSpPr/>
            <p:nvPr/>
          </p:nvSpPr>
          <p:spPr>
            <a:xfrm>
              <a:off x="720667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290" name="Picture 2" descr="http://wwbp.org/images/demo_images/wordclouds/O+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618910"/>
            <a:ext cx="4579405" cy="26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bp.org/images/demo_images/wordclouds/O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16" y="2683555"/>
            <a:ext cx="3969265" cy="25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04001" y="332656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114333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Мотивация ОТ</a:t>
            </a:r>
          </a:p>
          <a:p>
            <a:pPr marL="0" indent="0">
              <a:buNone/>
            </a:pPr>
            <a:r>
              <a:rPr lang="ru-RU" sz="2000" dirty="0"/>
              <a:t>В речи часто используются: – негативные конструкции предложений с частицей «не»; – слова с коннотациями необходимости (нужно – не нужно), долженствования (должны – не должны) и обязательств (обязан – не обязан);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сравнительные степени с негативной коннотацией «не хуже», «не плохо», «не меньше», «незначительно»;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проблемные формулировки и номинализации (проблема, сложность, затруднение и пр.);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глаголы с негативной окраской (избежать, избавиться, исключить, выбросить, помешать и пр.);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частые ссылки на негативный опыт и прошлое время;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критичные высказывания и скепсис по поводу актуальных задач, планов и решений.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04001" y="332656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114333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Мотивация К</a:t>
            </a:r>
          </a:p>
          <a:p>
            <a:pPr marL="0" indent="0">
              <a:buNone/>
            </a:pPr>
            <a:r>
              <a:rPr lang="ru-RU" sz="2000" dirty="0"/>
              <a:t>– положительные конструкции предложений, без частицы «не»;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слова с коннотациями возможности (могу, можно, возможно), желания (хочу), намерения (намереваюсь), способности (способен);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сравнительные степени без негативных сравнений «лучше», «больше», «громче», «быстрее», «значительнее» и др</a:t>
            </a:r>
            <a:r>
              <a:rPr lang="ru-RU" sz="2000" dirty="0" smtClean="0"/>
              <a:t>.;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– положительные формулировки и номинализации (решение, задача, умение и пр.);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глаголы с положительной окраской (получить, решить, создать, добавить, изучить и пр.);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частые ссылки на положительный опыт и примеры, а также на настоящее время и планы на будущее;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ресурсное реагирование на планирование, задачи и рабочие вызовы.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04001" y="332656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114333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Внешняя референция</a:t>
            </a:r>
          </a:p>
          <a:p>
            <a:pPr marL="0" indent="0">
              <a:buNone/>
            </a:pPr>
            <a:r>
              <a:rPr lang="ru-RU" sz="2000" dirty="0"/>
              <a:t>– ссылки на кого-то другого (авторитеты и источники) в момент размышлений и принятия решения;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конструкции с пассивным залогом и сослагательным наклонением («нас поставили в известность», «хорошо было бы, если б</a:t>
            </a:r>
            <a:r>
              <a:rPr lang="ru-RU" sz="2000" dirty="0" smtClean="0"/>
              <a:t>»);</a:t>
            </a:r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частые обращения, предполагающие ролевые и иерархичные отношения («с вашего позволения», «если Вас не затруднит», «не были бы Вы столь любезны?»);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подчеркнутое использование уменьшительно-ласкательных форм; – излишняя доверчивость к внешней информации и комментариям без желания ее детализировать;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слабость в выявлении и использовании </a:t>
            </a:r>
            <a:r>
              <a:rPr lang="ru-RU" sz="2000" dirty="0" err="1"/>
              <a:t>пресуппозиций</a:t>
            </a:r>
            <a:r>
              <a:rPr lang="ru-RU" sz="2000" dirty="0"/>
              <a:t> и </a:t>
            </a:r>
            <a:r>
              <a:rPr lang="ru-RU" sz="2000" dirty="0" err="1"/>
              <a:t>перформативов</a:t>
            </a:r>
            <a:r>
              <a:rPr lang="ru-RU" sz="2000" dirty="0"/>
              <a:t> в речи;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избегание использования повелительного наклонения и требований.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04001" y="332656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114333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Внутренняя референция</a:t>
            </a:r>
          </a:p>
          <a:p>
            <a:pPr marL="0" indent="0">
              <a:buNone/>
            </a:pPr>
            <a:r>
              <a:rPr lang="ru-RU" sz="2000" dirty="0"/>
              <a:t>– ссылки на себя как на источник размышлений и принятия решений;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конструкции с активным залогом и изъявительным наклонением («я решу», «я прочитаю и приму решение»);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частые обращения, предполагающие ролевые и иерархичные отношения с позиции силы («Вам следовало бы», «Вы должны были сделать», «Для того, чтобы все было правильно, Вам нужно»);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модальные операторы желания и возможности применительно к себе (хочу, могу, желаю) и модальные операторы долженствования и необходимости (должен, обязан, вынужден) применительно к другим;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недоверие и скепсис к внешним источникам информации с постоянным желанием ее перепроверить;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 err="1"/>
              <a:t>пресуппозиции</a:t>
            </a:r>
            <a:r>
              <a:rPr lang="ru-RU" sz="2000" dirty="0"/>
              <a:t> и </a:t>
            </a:r>
            <a:r>
              <a:rPr lang="ru-RU" sz="2000" dirty="0" err="1"/>
              <a:t>перформативы</a:t>
            </a:r>
            <a:r>
              <a:rPr lang="ru-RU" sz="2000" dirty="0"/>
              <a:t>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не стесняется использовать повелительное наклонение и прямые требования.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04001" y="332656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114333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Рефлексия</a:t>
            </a:r>
          </a:p>
          <a:p>
            <a:pPr marL="0" indent="0">
              <a:buNone/>
            </a:pPr>
            <a:r>
              <a:rPr lang="ru-RU" sz="2000" dirty="0"/>
              <a:t>– большое количество аргументации и доказательств, даже если этого не требуется;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конструкции с пассивным залогом и сложносочиненными предложениями («Мне была предоставлена информация о том, что…», «Если бы мы владели полной информацией, то решение было бы принято»);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номинализация и обобщения; редко используется повелительное наклонение;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внимательность к аргументации и словам собеседника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тенденция к немногословности; – вопросы и вопросительная интонация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ровный спокойный, даже монотонный темп голоса. Выделение важных слов незначительно. Интонации и скорость речи почти не меняются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04001" y="332656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114333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Активность</a:t>
            </a:r>
          </a:p>
          <a:p>
            <a:pPr marL="0" indent="0">
              <a:buNone/>
            </a:pPr>
            <a:r>
              <a:rPr lang="ru-RU" sz="2000" dirty="0"/>
              <a:t>– яркие эмоциональные окраски и оценки происходящих событий с частым использованием ненормативной лексики;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конструкции с активным залогом и активными, конкретными глаголами («я выбил всю необходимую мне информацию…», </a:t>
            </a:r>
            <a:r>
              <a:rPr lang="ru-RU" sz="2000" dirty="0" smtClean="0"/>
              <a:t>«</a:t>
            </a:r>
            <a:r>
              <a:rPr lang="ru-RU" sz="2000" dirty="0"/>
              <a:t>мы владеем полной информацией, а значит, решение должно быть таким….»);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глаголы и утраченные </a:t>
            </a:r>
            <a:r>
              <a:rPr lang="ru-RU" sz="2000" dirty="0" err="1"/>
              <a:t>перформативы</a:t>
            </a:r>
            <a:r>
              <a:rPr lang="ru-RU" sz="2000" dirty="0"/>
              <a:t>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повелительное наклонение;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незначительная внимательность к аргументации и словам собеседника, нетерпеливость;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тенденция к многословию и быстрой речи; – побудительная и воодушевляющая интонации;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быстрый, меняющийся темп голоса, яркие выделения важных слов и критериев. Интонации и скорость речи в одном разговоре могут значительно меняться.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4756" y="443803"/>
            <a:ext cx="9324528" cy="78581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А.Филатов: несколько слов о себе</a:t>
            </a:r>
          </a:p>
        </p:txBody>
      </p:sp>
      <p:sp>
        <p:nvSpPr>
          <p:cNvPr id="921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481513" y="6402388"/>
            <a:ext cx="4645025" cy="45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</p:txBody>
      </p:sp>
      <p:pic>
        <p:nvPicPr>
          <p:cNvPr id="9219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73238"/>
            <a:ext cx="28336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6"/>
          <p:cNvSpPr txBox="1">
            <a:spLocks/>
          </p:cNvSpPr>
          <p:nvPr/>
        </p:nvSpPr>
        <p:spPr bwMode="auto">
          <a:xfrm>
            <a:off x="2840038" y="1773238"/>
            <a:ext cx="60531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ru-RU" altLang="ru-RU" sz="2400" b="1">
                <a:solidFill>
                  <a:srgbClr val="17375E"/>
                </a:solidFill>
              </a:rPr>
              <a:t>Высшее медицинское и психологическое образование</a:t>
            </a:r>
          </a:p>
          <a:p>
            <a:pPr algn="r" eaLnBrk="1" hangingPunct="1"/>
            <a:r>
              <a:rPr lang="ru-RU" altLang="ru-RU" sz="2400" b="1">
                <a:solidFill>
                  <a:srgbClr val="17375E"/>
                </a:solidFill>
              </a:rPr>
              <a:t>Дополнительное образование в области когнитивистики, нейронаук</a:t>
            </a:r>
            <a:r>
              <a:rPr lang="en-US" altLang="ru-RU" sz="2400" b="1">
                <a:solidFill>
                  <a:srgbClr val="17375E"/>
                </a:solidFill>
              </a:rPr>
              <a:t>,</a:t>
            </a:r>
            <a:r>
              <a:rPr lang="ru-RU" altLang="ru-RU" sz="2400" b="1">
                <a:solidFill>
                  <a:srgbClr val="17375E"/>
                </a:solidFill>
              </a:rPr>
              <a:t> нейротехнологий и </a:t>
            </a:r>
            <a:r>
              <a:rPr lang="en-US" altLang="ru-RU" sz="2400" b="1">
                <a:solidFill>
                  <a:srgbClr val="17375E"/>
                </a:solidFill>
              </a:rPr>
              <a:t>IT.</a:t>
            </a:r>
          </a:p>
          <a:p>
            <a:pPr algn="r" eaLnBrk="1" hangingPunct="1"/>
            <a:r>
              <a:rPr lang="ru-RU" altLang="ru-RU" sz="2400" b="1">
                <a:solidFill>
                  <a:srgbClr val="17375E"/>
                </a:solidFill>
              </a:rPr>
              <a:t>Руководитель лаборатории цифрового профайлинга</a:t>
            </a:r>
          </a:p>
          <a:p>
            <a:pPr algn="r" eaLnBrk="1" hangingPunct="1"/>
            <a:r>
              <a:rPr lang="ru-RU" altLang="ru-RU" sz="2400" b="1">
                <a:solidFill>
                  <a:srgbClr val="17375E"/>
                </a:solidFill>
              </a:rPr>
              <a:t>Эксперт-профайлер международного уровня</a:t>
            </a:r>
          </a:p>
          <a:p>
            <a:pPr algn="r" eaLnBrk="1" hangingPunct="1"/>
            <a:r>
              <a:rPr lang="ru-RU" altLang="ru-RU" sz="2400" b="1">
                <a:solidFill>
                  <a:srgbClr val="17375E"/>
                </a:solidFill>
              </a:rPr>
              <a:t>Автор энциклопедии профайлинга</a:t>
            </a:r>
          </a:p>
          <a:p>
            <a:pPr algn="r" eaLnBrk="1" hangingPunct="1"/>
            <a:endParaRPr lang="ru-RU" altLang="ru-RU" sz="2400" b="1">
              <a:solidFill>
                <a:srgbClr val="17375E"/>
              </a:solidFill>
            </a:endParaRP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Процедуры</a:t>
            </a:r>
          </a:p>
          <a:p>
            <a:pPr marL="0" indent="0">
              <a:buNone/>
            </a:pPr>
            <a:r>
              <a:rPr lang="ru-RU" sz="2000" dirty="0"/>
              <a:t>– слова с коннотациями необходимости (нужно – не нужно), долженствования (должны – не должны) и обязательств (обязан – не обязан);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конструкции с пассивным залогом и сложносочиненными предложениями («мне была предоставлена информация о том, что…», «если бы мы владели полной информацией, то решение было бы принято»);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перечисления («во-первых», «во-вторых», «в-третьих»), разделения (первый шаг, второй шаг и т.д.) и последовательности (в начале, потом, в конце);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причинно-следственные связи и слова-связки, указывающие на них (поэтому, следовательно, так как, исходя из, если – то и пр.);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ровный, спокойный и монотонный голос; интонации и скорость речи почти не меняются;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интонационное выделение важных критериев и шаги по их достижению.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9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Возможности</a:t>
            </a:r>
          </a:p>
          <a:p>
            <a:pPr marL="0" indent="0">
              <a:buNone/>
            </a:pPr>
            <a:r>
              <a:rPr lang="ru-RU" sz="2000" dirty="0"/>
              <a:t>– </a:t>
            </a:r>
            <a:r>
              <a:rPr lang="ru-RU" sz="2000" dirty="0" smtClean="0"/>
              <a:t>слова </a:t>
            </a:r>
            <a:r>
              <a:rPr lang="ru-RU" sz="2000" dirty="0"/>
              <a:t>с коннотациями возможностей (можно, возможно, могло ли быть и пр.), желания (хочу, хотелось бы, желаю и пр.) и действия (могу, умею, знаю и пр.);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конструкции с активным залогом и сослагательным наклонением («я хочу, если это возможно, сделать вот так…», «возможен ли тот вариант, который я предлагал в самом начале наших переговоров?»);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перескакивания с одной мысли на другую, без завершения раскрытия предыдущей мысли («Мы сегодня смогли заключить договор. Кстати, где Петров?»);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комплексные эквиваленты и слова-связки, указывающие на них (то есть такой, как; который и др.);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значительное разнообразие в голосе и частая смена скорости, громкости, ритма и тона голоса;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интенсивное выделение значимых критериев и вариантов действий.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5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Общее</a:t>
            </a:r>
          </a:p>
          <a:p>
            <a:pPr marL="0" indent="0">
              <a:buNone/>
            </a:pPr>
            <a:r>
              <a:rPr lang="ru-RU" sz="2000" dirty="0"/>
              <a:t>– высокий уровень обобщений, создающийся с помощью: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</a:t>
            </a:r>
            <a:r>
              <a:rPr lang="ru-RU" sz="2000" dirty="0"/>
              <a:t>) универсальных квантификаторов – все, всегда, никто, никогда, постоянно, каждый раз, ни разу и пр.;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</a:t>
            </a:r>
            <a:r>
              <a:rPr lang="ru-RU" sz="2000" dirty="0"/>
              <a:t>) простых опущений: понятно, хорошо, ладно и др.;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</a:t>
            </a:r>
            <a:r>
              <a:rPr lang="ru-RU" sz="2000" dirty="0"/>
              <a:t>) номинализаций: проблема, решение, ощущения, итоги, выводы и пр.; Г) неопределенных </a:t>
            </a:r>
            <a:r>
              <a:rPr lang="ru-RU" sz="2000" dirty="0" err="1"/>
              <a:t>референтных</a:t>
            </a:r>
            <a:r>
              <a:rPr lang="ru-RU" sz="2000" dirty="0"/>
              <a:t> индексов: люди, эксперты, психологи, врачи и др.;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обобщающие слова: в целом, в принципе, в итоге, как правило, часто, постоянно и пр.;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фразы, предполагающие рассуждения и приход к определенному выводу;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звуки-паразиты: «</a:t>
            </a:r>
            <a:r>
              <a:rPr lang="ru-RU" sz="2000" dirty="0" err="1"/>
              <a:t>эээ</a:t>
            </a:r>
            <a:r>
              <a:rPr lang="ru-RU" sz="2000" dirty="0"/>
              <a:t>», «</a:t>
            </a:r>
            <a:r>
              <a:rPr lang="ru-RU" sz="2000" dirty="0" err="1"/>
              <a:t>ммм</a:t>
            </a:r>
            <a:r>
              <a:rPr lang="ru-RU" sz="2000" dirty="0"/>
              <a:t>», «</a:t>
            </a:r>
            <a:r>
              <a:rPr lang="ru-RU" sz="2000" dirty="0" err="1"/>
              <a:t>хмм</a:t>
            </a:r>
            <a:r>
              <a:rPr lang="ru-RU" sz="2000" dirty="0"/>
              <a:t>»; – растягивание гласных звуков;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частые и продолжительные паузы.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3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Детали</a:t>
            </a:r>
          </a:p>
          <a:p>
            <a:pPr marL="0" indent="0">
              <a:buNone/>
            </a:pPr>
            <a:r>
              <a:rPr lang="ru-RU" sz="2000" dirty="0"/>
              <a:t>– описания конкретных фактов, которые имели место быть (Что? Где? Когда?);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описания компонентов задания и разделение на составляющие; – уточнения и выяснение подробностей и обстоятельств событий; – вопросы;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акценты на временных рамках ставятся от прошлого к настоящему; – описания прежних событий и фактов;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слова «конкретно», «именно», «в том числе», «один из», «особенно» и т.д.;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хорошая артикуляция и четкое произношение;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000" dirty="0"/>
              <a:t>вариации в голосе, интонациях, ритме, тембре и модуляциях</a:t>
            </a:r>
            <a:endParaRPr lang="ru-RU" sz="20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2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САМ</a:t>
            </a:r>
          </a:p>
          <a:p>
            <a:pPr marL="0" indent="0">
              <a:buNone/>
            </a:pPr>
            <a:r>
              <a:rPr lang="ru-RU" sz="1800" dirty="0"/>
              <a:t>– местоимения: я, мне, сам, мое, мой, моя, у меня, для меня и др.;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превосходные степени сравнения прилагательных: лучший, самый-самый, самый редкий, наиболее правильный, наилучший, самый крутой и др.;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слова с коннотациями уникальности: уникальный, оригинальный, редкий, единственный, кулуарный, закрытый и др.;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перевод темы разговора на собственную личность без очевидной на то надобности: «… Кстати, а я уже знаю это», «Это мне уже знакомо. К тому же я бы еще добавил вот что…»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высказывание своего мнения без надобности;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конструкции предложений, предполагающие установку точки принятия решения за человеком: «После того, как мне сообщат о результате, я приму решение» и др.;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высокое разнообразие в голосе. Периодическая смена скорости, громкости, ритма и тона голоса. «Атакующие» интонации и стиль общении;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интенсивное выделение значимых критериев с сопутствующим маркированием жестов на себя.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4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Другой</a:t>
            </a:r>
          </a:p>
          <a:p>
            <a:pPr marL="0" indent="0">
              <a:buNone/>
            </a:pPr>
            <a:r>
              <a:rPr lang="ru-RU" sz="1800" dirty="0"/>
              <a:t>– местоимения второго и третьего лица: ты, вы, мы, он, она, они; для тебя, для Вас и др.;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большое количество вопросов касательно личности собеседника, а не делового предмета разговора;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имена в диалогах: называет собеседника по имени, ссылается на другие имена и источники;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периодический перевод темы разговора на других: «Из последних новостей – у Ивана Ивановича завтра будет день рождения. Что будем дарить?»;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стремление использовать рамку «мы» даже там, где в этом нет надобности («Здравствуйте, хотелось бы вернуть вам ваш товар, который я вчера у вас купил. – Хорошо. А что случилось? – Нас не устраивает качество»);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спокойные, дружелюбные интонации в голосе. Редкое использование грубых и жестких слов. Стремление использовать позитивные слова, желание подбодрить и поддержать собеседника;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незначительный уровень агрессии в голосе либо его полное отсутствие;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значительная аудиальная подстройка к говорящему, выделение голосом значимых критериев.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75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Система</a:t>
            </a:r>
          </a:p>
          <a:p>
            <a:pPr marL="0" indent="0">
              <a:buNone/>
            </a:pPr>
            <a:r>
              <a:rPr lang="ru-RU" sz="1800" dirty="0"/>
              <a:t>– номинализации (понимание, реализация, задание, свойство и пр.) и неопределенные </a:t>
            </a:r>
            <a:r>
              <a:rPr lang="ru-RU" sz="1800" dirty="0" err="1"/>
              <a:t>референтные</a:t>
            </a:r>
            <a:r>
              <a:rPr lang="ru-RU" sz="1800" dirty="0"/>
              <a:t> индексы (эксперты, специалисты, работники, финансисты и пр.);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ярлыки, стандарты, оценочные суждения (это банально…, это неправильно, глупости и пр.);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излишнее детальное теоретизирование о масштабных концепциях и системах; – монотонный сухой голос с постоянной интонацией без изменений в громкости. Часто – носовой акцент;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незначительное количество голосовых модуляций – темп, ритм и скорость голоса однообразна;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немногословность, сменяющаяся редкими периодами разговорчивости на интересуемую тему;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частые переводы разговора на третью сторону, не участвующую в коммуникации, либо ссылки на правила и нормы (послушаем, что скажут эксперты, в соответствии с уставом…).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7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Диссоциация</a:t>
            </a:r>
          </a:p>
          <a:p>
            <a:pPr marL="0" indent="0">
              <a:buNone/>
            </a:pPr>
            <a:r>
              <a:rPr lang="ru-RU" sz="1800" dirty="0"/>
              <a:t>– преимущественно </a:t>
            </a:r>
            <a:r>
              <a:rPr lang="ru-RU" sz="1800" dirty="0" err="1"/>
              <a:t>дигитальная</a:t>
            </a:r>
            <a:r>
              <a:rPr lang="ru-RU" sz="1800" dirty="0"/>
              <a:t> репрезентативная система (слова, не относящиеся к визуальной, аудиальной и кинестетической системе);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множество номинализаций (понимание, реализация, задание, свойство и пр.), неопределенных </a:t>
            </a:r>
            <a:r>
              <a:rPr lang="ru-RU" sz="1800" dirty="0" err="1"/>
              <a:t>референтных</a:t>
            </a:r>
            <a:r>
              <a:rPr lang="ru-RU" sz="1800" dirty="0"/>
              <a:t> индексов </a:t>
            </a:r>
            <a:r>
              <a:rPr lang="ru-RU" sz="1800" dirty="0" smtClean="0"/>
              <a:t>(</a:t>
            </a:r>
            <a:r>
              <a:rPr lang="ru-RU" sz="1800" dirty="0"/>
              <a:t>эксперты, специалисты, работники, финансисты и пр.) и неопределенных глаголов (понять, забыть, узнать, определить и пр.);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сравнения и прилагательные в сравнительной степени (лучше, проще, качественнее);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ярлыки, стандарты, оценочные суждения (это банально, это неправильно, глупости и пр.);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высокий тон голоса с носовым акцентом;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постоянные голосовые характеристики: темп, ритм, интонирование и громкость постоянны и не склонны к переменам в зависимости от контекста;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немногословность, сменяющаяся редкими периодами разговорчивости на интересуемую тему;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«</a:t>
            </a:r>
            <a:r>
              <a:rPr lang="ru-RU" sz="1800" dirty="0" err="1"/>
              <a:t>диссоциирующие</a:t>
            </a:r>
            <a:r>
              <a:rPr lang="ru-RU" sz="1800" dirty="0"/>
              <a:t> слова»: успокойся, взгляни со стороны, не принимай близко к сердцу и пр.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rial Black" pitchFamily="34" charset="0"/>
              </a:rPr>
              <a:t>Метапрограммы в тексе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79512" y="8564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latin typeface="Arial" charset="0"/>
              </a:rPr>
              <a:t>Ассоциация</a:t>
            </a:r>
          </a:p>
          <a:p>
            <a:pPr marL="0" indent="0">
              <a:buNone/>
            </a:pPr>
            <a:r>
              <a:rPr lang="ru-RU" sz="1800" dirty="0"/>
              <a:t>– большое количество слов </a:t>
            </a:r>
            <a:r>
              <a:rPr lang="ru-RU" sz="1800" dirty="0" err="1"/>
              <a:t>недигитальных</a:t>
            </a:r>
            <a:r>
              <a:rPr lang="ru-RU" sz="1800" dirty="0"/>
              <a:t> модальностей – визуальной, аудиальной и кинестетической;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побуждающие конструкции и глаголы в повелительном наклонении (Обратите внимание! Смотрите!);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эмоционально окрашенные слова и оценки («очень хорошо!», «плохо», «великолепно!»);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разнообразие голосовых характеристик: темп, ритм, интонирование и громкость речи меняются в зависимости от контекста и значимости ситуации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– тенденция к разговорчивости. Часто любят просто поговорить «ни о чем»; – значимое выделение </a:t>
            </a:r>
            <a:r>
              <a:rPr lang="ru-RU" sz="1800" dirty="0" err="1"/>
              <a:t>критериальных</a:t>
            </a:r>
            <a:r>
              <a:rPr lang="ru-RU" sz="1800" dirty="0"/>
              <a:t> и ценностных слов.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861321" y="6492875"/>
            <a:ext cx="5282679" cy="365125"/>
          </a:xfrm>
        </p:spPr>
        <p:txBody>
          <a:bodyPr/>
          <a:lstStyle/>
          <a:p>
            <a:pPr algn="r">
              <a:defRPr/>
            </a:pPr>
            <a:r>
              <a:rPr lang="ru-RU" sz="1300" dirty="0" err="1">
                <a:solidFill>
                  <a:schemeClr val="bg1"/>
                </a:solidFill>
              </a:rPr>
              <a:t>А.Филатов</a:t>
            </a:r>
            <a:r>
              <a:rPr lang="ru-RU" sz="1300" dirty="0">
                <a:solidFill>
                  <a:schemeClr val="bg1"/>
                </a:solidFill>
              </a:rPr>
              <a:t>. </a:t>
            </a:r>
          </a:p>
          <a:p>
            <a:pPr algn="r">
              <a:defRPr/>
            </a:pPr>
            <a:r>
              <a:rPr lang="ru-RU" sz="1300" dirty="0">
                <a:solidFill>
                  <a:schemeClr val="bg1"/>
                </a:solidFill>
              </a:rPr>
              <a:t>Профайлинг, </a:t>
            </a:r>
            <a:r>
              <a:rPr lang="ru-RU" sz="1300" dirty="0" err="1">
                <a:solidFill>
                  <a:schemeClr val="bg1"/>
                </a:solidFill>
              </a:rPr>
              <a:t>нейротехнологии</a:t>
            </a:r>
            <a:r>
              <a:rPr lang="ru-RU" sz="1300" dirty="0">
                <a:solidFill>
                  <a:schemeClr val="bg1"/>
                </a:solidFill>
              </a:rPr>
              <a:t>, верификация лжи.</a:t>
            </a:r>
          </a:p>
          <a:p>
            <a:pPr algn="r">
              <a:defRPr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" y="1486256"/>
            <a:ext cx="7092095" cy="3994155"/>
          </a:xfrm>
          <a:prstGeom prst="rect">
            <a:avLst/>
          </a:prstGeom>
          <a:ln>
            <a:solidFill>
              <a:srgbClr val="F87B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836904"/>
            <a:ext cx="9144000" cy="41549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F87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WORLD WELL-BEING PROECT / WWBP.org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652" y="1336215"/>
            <a:ext cx="1723293" cy="323165"/>
          </a:xfrm>
          <a:prstGeom prst="rect">
            <a:avLst/>
          </a:prstGeom>
          <a:solidFill>
            <a:srgbClr val="F87B00"/>
          </a:solidFill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Мартин </a:t>
            </a:r>
            <a:r>
              <a:rPr lang="ru-RU" sz="15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Салигман</a:t>
            </a:r>
            <a:endParaRPr lang="ru-RU" sz="15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36904"/>
            <a:ext cx="9144000" cy="41549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F87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WORLD WELL-BEING PROJECT / WWBP.org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0" y="1574203"/>
            <a:ext cx="7830000" cy="3709595"/>
          </a:xfrm>
          <a:prstGeom prst="rect">
            <a:avLst/>
          </a:prstGeom>
          <a:ln>
            <a:solidFill>
              <a:srgbClr val="F87B00"/>
            </a:solidFill>
          </a:ln>
        </p:spPr>
      </p:pic>
    </p:spTree>
    <p:extLst>
      <p:ext uri="{BB962C8B-B14F-4D97-AF65-F5344CB8AC3E}">
        <p14:creationId xmlns:p14="http://schemas.microsoft.com/office/powerpoint/2010/main" val="12726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36904"/>
            <a:ext cx="9144000" cy="4154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УРОВЕНЬ БЛАГОПОЛУЧИЯ И ТЕКСТЫ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563" y="5103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4" y="1735156"/>
            <a:ext cx="8275833" cy="33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36904"/>
            <a:ext cx="9144000" cy="415498"/>
          </a:xfrm>
          <a:prstGeom prst="rect">
            <a:avLst/>
          </a:prstGeom>
          <a:solidFill>
            <a:srgbClr val="F87B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ЯЗЫК МУЖЧИН И ЖЕНЩИН В ТЕКСТАХ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3" y="2192795"/>
            <a:ext cx="4146218" cy="2474874"/>
          </a:xfrm>
          <a:prstGeom prst="rect">
            <a:avLst/>
          </a:prstGeom>
        </p:spPr>
      </p:pic>
      <p:pic>
        <p:nvPicPr>
          <p:cNvPr id="3074" name="Picture 2" descr="http://wwbp.org/images/demo_images/wordclouds/wordleK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71" y="4618090"/>
            <a:ext cx="2009078" cy="2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bp.org/images/demo_images/wordclouds/fema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62" y="2192795"/>
            <a:ext cx="3970219" cy="24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341" y="2020705"/>
            <a:ext cx="1188595" cy="369332"/>
          </a:xfrm>
          <a:prstGeom prst="rect">
            <a:avLst/>
          </a:prstGeom>
          <a:solidFill>
            <a:srgbClr val="F87B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мужчины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9594" y="2020705"/>
            <a:ext cx="1226811" cy="369332"/>
          </a:xfrm>
          <a:prstGeom prst="rect">
            <a:avLst/>
          </a:prstGeom>
          <a:solidFill>
            <a:srgbClr val="F87B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женщины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12808306">
            <a:off x="338918" y="1988080"/>
            <a:ext cx="1026114" cy="1026114"/>
          </a:xfrm>
          <a:prstGeom prst="arc">
            <a:avLst>
              <a:gd name="adj1" fmla="val 16005268"/>
              <a:gd name="adj2" fmla="val 0"/>
            </a:avLst>
          </a:prstGeom>
          <a:ln w="28575">
            <a:solidFill>
              <a:srgbClr val="F87B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2808306">
            <a:off x="4815436" y="1980153"/>
            <a:ext cx="1026114" cy="1026114"/>
          </a:xfrm>
          <a:prstGeom prst="arc">
            <a:avLst>
              <a:gd name="adj1" fmla="val 16005268"/>
              <a:gd name="adj2" fmla="val 0"/>
            </a:avLst>
          </a:prstGeom>
          <a:ln w="28575">
            <a:solidFill>
              <a:srgbClr val="F87B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bp.org/images/demo_images/wordclouds/a1318M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9" y="1808821"/>
            <a:ext cx="4254894" cy="344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836904"/>
            <a:ext cx="9144000" cy="415498"/>
          </a:xfrm>
          <a:prstGeom prst="rect">
            <a:avLst/>
          </a:prstGeom>
          <a:solidFill>
            <a:srgbClr val="00A6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ТЕКСТЫ И ВОЗРАСТ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539" y="1621358"/>
            <a:ext cx="742511" cy="369332"/>
          </a:xfrm>
          <a:prstGeom prst="rect">
            <a:avLst/>
          </a:prstGeom>
          <a:solidFill>
            <a:srgbClr val="00A6FF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13–18</a:t>
            </a:r>
          </a:p>
        </p:txBody>
      </p:sp>
      <p:pic>
        <p:nvPicPr>
          <p:cNvPr id="5124" name="Picture 4" descr="http://wwbp.org/images/demo_images/wordclouds/a1922Mix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52" y="1794482"/>
            <a:ext cx="4415153" cy="34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9732" y="1621358"/>
            <a:ext cx="777777" cy="369332"/>
          </a:xfrm>
          <a:prstGeom prst="rect">
            <a:avLst/>
          </a:prstGeom>
          <a:solidFill>
            <a:srgbClr val="00A6FF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19–22</a:t>
            </a:r>
          </a:p>
        </p:txBody>
      </p:sp>
      <p:sp>
        <p:nvSpPr>
          <p:cNvPr id="11" name="Дуга 10"/>
          <p:cNvSpPr/>
          <p:nvPr/>
        </p:nvSpPr>
        <p:spPr>
          <a:xfrm rot="12808306">
            <a:off x="288011" y="1571017"/>
            <a:ext cx="1026114" cy="1026114"/>
          </a:xfrm>
          <a:prstGeom prst="arc">
            <a:avLst>
              <a:gd name="adj1" fmla="val 16005268"/>
              <a:gd name="adj2" fmla="val 0"/>
            </a:avLst>
          </a:prstGeom>
          <a:ln w="28575">
            <a:solidFill>
              <a:srgbClr val="00A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2808306">
            <a:off x="4692881" y="1571017"/>
            <a:ext cx="1026114" cy="1026114"/>
          </a:xfrm>
          <a:prstGeom prst="arc">
            <a:avLst>
              <a:gd name="adj1" fmla="val 16005268"/>
              <a:gd name="adj2" fmla="val 0"/>
            </a:avLst>
          </a:prstGeom>
          <a:ln w="28575">
            <a:solidFill>
              <a:srgbClr val="00A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bp.org/images/demo_images/wordclouds/a30M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8851"/>
            <a:ext cx="4278602" cy="34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bp.org/images/demo_images/wordclouds/a2329Mix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" y="2078851"/>
            <a:ext cx="4431550" cy="35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836904"/>
            <a:ext cx="9144000" cy="415498"/>
          </a:xfrm>
          <a:prstGeom prst="rect">
            <a:avLst/>
          </a:prstGeom>
          <a:solidFill>
            <a:srgbClr val="00A6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ТЕКСТЫ И ВОЗРАСТ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539" y="1621358"/>
            <a:ext cx="813043" cy="369332"/>
          </a:xfrm>
          <a:prstGeom prst="rect">
            <a:avLst/>
          </a:prstGeom>
          <a:solidFill>
            <a:srgbClr val="00A6FF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23–29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9732" y="1621358"/>
            <a:ext cx="1159292" cy="369332"/>
          </a:xfrm>
          <a:prstGeom prst="rect">
            <a:avLst/>
          </a:prstGeom>
          <a:solidFill>
            <a:srgbClr val="00A6FF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Более 30</a:t>
            </a:r>
          </a:p>
        </p:txBody>
      </p:sp>
      <p:sp>
        <p:nvSpPr>
          <p:cNvPr id="11" name="Дуга 10"/>
          <p:cNvSpPr/>
          <p:nvPr/>
        </p:nvSpPr>
        <p:spPr>
          <a:xfrm rot="12808306">
            <a:off x="288011" y="1571017"/>
            <a:ext cx="1026114" cy="1026114"/>
          </a:xfrm>
          <a:prstGeom prst="arc">
            <a:avLst>
              <a:gd name="adj1" fmla="val 16005268"/>
              <a:gd name="adj2" fmla="val 0"/>
            </a:avLst>
          </a:prstGeom>
          <a:ln w="28575">
            <a:solidFill>
              <a:srgbClr val="00A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2808306">
            <a:off x="4692881" y="1571017"/>
            <a:ext cx="1026114" cy="1026114"/>
          </a:xfrm>
          <a:prstGeom prst="arc">
            <a:avLst>
              <a:gd name="adj1" fmla="val 16005268"/>
              <a:gd name="adj2" fmla="val 0"/>
            </a:avLst>
          </a:prstGeom>
          <a:ln w="28575">
            <a:solidFill>
              <a:srgbClr val="00A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bp.org/images/demo_images/wordclouds/E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2223310"/>
            <a:ext cx="4458168" cy="27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bp.org/images/demo_images/wordclouds/E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69" y="2223311"/>
            <a:ext cx="4277912" cy="2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06" y="5541665"/>
            <a:ext cx="1501874" cy="27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0" y="836904"/>
            <a:ext cx="9144000" cy="1057082"/>
            <a:chOff x="0" y="-27128"/>
            <a:chExt cx="12192000" cy="140944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-27128"/>
              <a:ext cx="12192000" cy="984885"/>
            </a:xfrm>
            <a:prstGeom prst="rect">
              <a:avLst/>
            </a:prstGeom>
            <a:solidFill>
              <a:srgbClr val="C9C9C9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ПАРАМЕТРЫ БОЛЬШОЙ ПЯТЕРКИ: </a:t>
              </a:r>
              <a:r>
                <a:rPr lang="ru-RU" sz="2100" dirty="0">
                  <a:solidFill>
                    <a:srgbClr val="F87B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ЭКСТРАВЕРСИЯ–ИНТРОВЕРСИЯ </a:t>
              </a:r>
            </a:p>
            <a:p>
              <a:pPr algn="ctr">
                <a:defRPr/>
              </a:pPr>
              <a:r>
                <a:rPr lang="ru-RU" sz="2100" dirty="0">
                  <a:solidFill>
                    <a:srgbClr val="F87B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</a:p>
          </p:txBody>
        </p:sp>
        <p:sp>
          <p:nvSpPr>
            <p:cNvPr id="32" name="Шеврон 31"/>
            <p:cNvSpPr/>
            <p:nvPr/>
          </p:nvSpPr>
          <p:spPr>
            <a:xfrm flipH="1">
              <a:off x="472950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951295" y="883768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БОЛЬШЕ</a:t>
              </a: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905724" y="889872"/>
              <a:ext cx="15222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0313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МЕНЬШЕ</a:t>
              </a:r>
              <a:endParaRPr lang="ru-RU" dirty="0"/>
            </a:p>
          </p:txBody>
        </p:sp>
        <p:sp>
          <p:nvSpPr>
            <p:cNvPr id="35" name="Шеврон 34"/>
            <p:cNvSpPr/>
            <p:nvPr/>
          </p:nvSpPr>
          <p:spPr>
            <a:xfrm>
              <a:off x="7206676" y="633825"/>
              <a:ext cx="234282" cy="576064"/>
            </a:xfrm>
            <a:prstGeom prst="chevron">
              <a:avLst>
                <a:gd name="adj" fmla="val 69921"/>
              </a:avLst>
            </a:prstGeom>
            <a:solidFill>
              <a:srgbClr val="F8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4671</TotalTime>
  <Words>2262</Words>
  <Application>Microsoft Macintosh PowerPoint</Application>
  <PresentationFormat>Экран (4:3)</PresentationFormat>
  <Paragraphs>221</Paragraphs>
  <Slides>28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Myriad Pro</vt:lpstr>
      <vt:lpstr>Segoe UI</vt:lpstr>
      <vt:lpstr>Segoe UI Semibold</vt:lpstr>
      <vt:lpstr>Segoe UI Semilight</vt:lpstr>
      <vt:lpstr>Tahoma</vt:lpstr>
      <vt:lpstr>Тема6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  <vt:lpstr>Метапрограммы в тексе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cp:keywords/>
  <dc:description/>
  <cp:lastModifiedBy>Пользователь Microsoft Office</cp:lastModifiedBy>
  <cp:revision>49</cp:revision>
  <dcterms:created xsi:type="dcterms:W3CDTF">2018-02-05T14:49:00Z</dcterms:created>
  <dcterms:modified xsi:type="dcterms:W3CDTF">2019-03-01T11:04:15Z</dcterms:modified>
  <cp:category/>
</cp:coreProperties>
</file>