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1" r:id="rId1"/>
    <p:sldMasterId id="2147483693" r:id="rId2"/>
  </p:sldMasterIdLst>
  <p:notesMasterIdLst>
    <p:notesMasterId r:id="rId70"/>
  </p:notesMasterIdLst>
  <p:sldIdLst>
    <p:sldId id="689" r:id="rId3"/>
    <p:sldId id="690" r:id="rId4"/>
    <p:sldId id="691" r:id="rId5"/>
    <p:sldId id="692" r:id="rId6"/>
    <p:sldId id="693" r:id="rId7"/>
    <p:sldId id="694" r:id="rId8"/>
    <p:sldId id="695" r:id="rId9"/>
    <p:sldId id="696" r:id="rId10"/>
    <p:sldId id="697" r:id="rId11"/>
    <p:sldId id="698" r:id="rId12"/>
    <p:sldId id="699" r:id="rId13"/>
    <p:sldId id="700" r:id="rId14"/>
    <p:sldId id="701" r:id="rId15"/>
    <p:sldId id="702" r:id="rId16"/>
    <p:sldId id="703" r:id="rId17"/>
    <p:sldId id="704" r:id="rId18"/>
    <p:sldId id="705" r:id="rId19"/>
    <p:sldId id="706" r:id="rId20"/>
    <p:sldId id="707" r:id="rId21"/>
    <p:sldId id="708" r:id="rId22"/>
    <p:sldId id="709" r:id="rId23"/>
    <p:sldId id="710" r:id="rId24"/>
    <p:sldId id="711" r:id="rId25"/>
    <p:sldId id="712" r:id="rId26"/>
    <p:sldId id="713" r:id="rId27"/>
    <p:sldId id="714" r:id="rId28"/>
    <p:sldId id="715" r:id="rId29"/>
    <p:sldId id="456" r:id="rId30"/>
    <p:sldId id="457" r:id="rId31"/>
    <p:sldId id="658" r:id="rId32"/>
    <p:sldId id="515" r:id="rId33"/>
    <p:sldId id="458" r:id="rId34"/>
    <p:sldId id="455" r:id="rId35"/>
    <p:sldId id="659" r:id="rId36"/>
    <p:sldId id="661" r:id="rId37"/>
    <p:sldId id="716" r:id="rId38"/>
    <p:sldId id="717" r:id="rId39"/>
    <p:sldId id="718" r:id="rId40"/>
    <p:sldId id="719" r:id="rId41"/>
    <p:sldId id="720" r:id="rId42"/>
    <p:sldId id="721" r:id="rId43"/>
    <p:sldId id="722" r:id="rId44"/>
    <p:sldId id="662" r:id="rId45"/>
    <p:sldId id="663" r:id="rId46"/>
    <p:sldId id="429" r:id="rId47"/>
    <p:sldId id="599" r:id="rId48"/>
    <p:sldId id="575" r:id="rId49"/>
    <p:sldId id="676" r:id="rId50"/>
    <p:sldId id="459" r:id="rId51"/>
    <p:sldId id="462" r:id="rId52"/>
    <p:sldId id="460" r:id="rId53"/>
    <p:sldId id="463" r:id="rId54"/>
    <p:sldId id="587" r:id="rId55"/>
    <p:sldId id="464" r:id="rId56"/>
    <p:sldId id="461" r:id="rId57"/>
    <p:sldId id="569" r:id="rId58"/>
    <p:sldId id="571" r:id="rId59"/>
    <p:sldId id="573" r:id="rId60"/>
    <p:sldId id="601" r:id="rId61"/>
    <p:sldId id="603" r:id="rId62"/>
    <p:sldId id="536" r:id="rId63"/>
    <p:sldId id="600" r:id="rId64"/>
    <p:sldId id="533" r:id="rId65"/>
    <p:sldId id="534" r:id="rId66"/>
    <p:sldId id="518" r:id="rId67"/>
    <p:sldId id="519" r:id="rId68"/>
    <p:sldId id="609" r:id="rId69"/>
  </p:sldIdLst>
  <p:sldSz cx="9144000" cy="6858000" type="screen4x3"/>
  <p:notesSz cx="6797675" cy="9926638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Arial" charset="0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Arial" charset="0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Arial" charset="0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Arial" charset="0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Arial" charset="0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charset="0"/>
        <a:ea typeface="Arial" charset="0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charset="0"/>
        <a:ea typeface="Arial" charset="0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charset="0"/>
        <a:ea typeface="Arial" charset="0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charset="0"/>
        <a:ea typeface="Arial" charset="0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  <a:srgbClr val="CC0000"/>
    <a:srgbClr val="FFFF00"/>
    <a:srgbClr val="000000"/>
    <a:srgbClr val="A50021"/>
    <a:srgbClr val="FCF7D0"/>
    <a:srgbClr val="808080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439" autoAdjust="0"/>
    <p:restoredTop sz="94444" autoAdjust="0"/>
  </p:normalViewPr>
  <p:slideViewPr>
    <p:cSldViewPr>
      <p:cViewPr>
        <p:scale>
          <a:sx n="100" d="100"/>
          <a:sy n="100" d="100"/>
        </p:scale>
        <p:origin x="1472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7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70" Type="http://schemas.openxmlformats.org/officeDocument/2006/relationships/notesMaster" Target="notesMasters/notesMaster1.xml"/><Relationship Id="rId71" Type="http://schemas.openxmlformats.org/officeDocument/2006/relationships/presProps" Target="presProps.xml"/><Relationship Id="rId72" Type="http://schemas.openxmlformats.org/officeDocument/2006/relationships/viewProps" Target="viewProp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73" Type="http://schemas.openxmlformats.org/officeDocument/2006/relationships/theme" Target="theme/theme1.xml"/><Relationship Id="rId74" Type="http://schemas.openxmlformats.org/officeDocument/2006/relationships/tableStyles" Target="tableStyles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charset="0"/>
              </a:defRPr>
            </a:lvl1pPr>
          </a:lstStyle>
          <a:p>
            <a:endParaRPr lang="ru-RU" alt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</a:defRPr>
            </a:lvl1pPr>
          </a:lstStyle>
          <a:p>
            <a:fld id="{A3E72477-3C42-A145-B200-84A50868F081}" type="datetimeFigureOut">
              <a:rPr lang="ru-RU" altLang="ru-RU"/>
              <a:pPr/>
              <a:t>30.08.2019</a:t>
            </a:fld>
            <a:endParaRPr lang="ru-RU" alt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charset="0"/>
              </a:defRPr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</a:defRPr>
            </a:lvl1pPr>
          </a:lstStyle>
          <a:p>
            <a:fld id="{276EEEDF-02DB-384A-BFC5-C1BA7E40CE8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520141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Arial" charset="0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Arial" charset="0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Arial" charset="0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Arial" charset="0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Arial" charset="0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242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024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A7ABD791-623B-3248-8575-6CB4C10F5200}" type="slidenum">
              <a:rPr lang="ru-RU" altLang="ru-RU"/>
              <a:pPr>
                <a:spcBef>
                  <a:spcPct val="0"/>
                </a:spcBef>
              </a:pPr>
              <a:t>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056164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325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5325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fld id="{3FD70D21-DF6A-E04D-911C-30CD43B86071}" type="slidenum">
              <a:rPr lang="ru-RU" altLang="ru-RU"/>
              <a:pPr/>
              <a:t>44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823581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2402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0240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45063ECA-1E3D-0749-924A-9719093283AF}" type="slidenum">
              <a:rPr lang="ru-RU" altLang="ru-RU"/>
              <a:pPr>
                <a:spcBef>
                  <a:spcPct val="0"/>
                </a:spcBef>
              </a:pPr>
              <a:t>47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5884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2402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0240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45063ECA-1E3D-0749-924A-9719093283AF}" type="slidenum">
              <a:rPr lang="ru-RU" altLang="ru-RU"/>
              <a:pPr>
                <a:spcBef>
                  <a:spcPct val="0"/>
                </a:spcBef>
              </a:pPr>
              <a:t>48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595836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469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1469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B5ABB46E-826E-B14F-B829-899A49FDB460}" type="slidenum">
              <a:rPr lang="ru-RU" altLang="ru-RU"/>
              <a:pPr>
                <a:spcBef>
                  <a:spcPct val="0"/>
                </a:spcBef>
              </a:pPr>
              <a:t>49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415581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9026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2902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D4238E54-ACD2-6C4E-9141-58C8CD399EB5}" type="slidenum">
              <a:rPr lang="ru-RU" altLang="ru-RU"/>
              <a:pPr>
                <a:spcBef>
                  <a:spcPct val="0"/>
                </a:spcBef>
              </a:pPr>
              <a:t>50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902563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1074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3107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919CBC90-2E80-064B-9004-CCC1A1075DFF}" type="slidenum">
              <a:rPr lang="ru-RU" altLang="ru-RU"/>
              <a:pPr>
                <a:spcBef>
                  <a:spcPct val="0"/>
                </a:spcBef>
              </a:pPr>
              <a:t>51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917928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3122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3312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C077E833-9580-C649-855D-846BC2C07BA9}" type="slidenum">
              <a:rPr lang="ru-RU" altLang="ru-RU"/>
              <a:pPr>
                <a:spcBef>
                  <a:spcPct val="0"/>
                </a:spcBef>
              </a:pPr>
              <a:t>52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865505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517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3517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C86CB9D4-0EDB-B64A-AEFD-89110BE9FBA2}" type="slidenum">
              <a:rPr lang="ru-RU" altLang="ru-RU"/>
              <a:pPr>
                <a:spcBef>
                  <a:spcPct val="0"/>
                </a:spcBef>
              </a:pPr>
              <a:t>53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022316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721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3721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22EB315B-CC0F-A349-920C-3DBE57310880}" type="slidenum">
              <a:rPr lang="ru-RU" altLang="ru-RU"/>
              <a:pPr>
                <a:spcBef>
                  <a:spcPct val="0"/>
                </a:spcBef>
              </a:pPr>
              <a:t>54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099590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9266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3926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B275D287-C887-B349-9B2A-FF57FE44889A}" type="slidenum">
              <a:rPr lang="ru-RU" altLang="ru-RU"/>
              <a:pPr>
                <a:spcBef>
                  <a:spcPct val="0"/>
                </a:spcBef>
              </a:pPr>
              <a:t>55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47108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242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024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A7ABD791-623B-3248-8575-6CB4C10F5200}" type="slidenum">
              <a:rPr lang="ru-RU" altLang="ru-RU"/>
              <a:pPr>
                <a:spcBef>
                  <a:spcPct val="0"/>
                </a:spcBef>
              </a:pPr>
              <a:t>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945799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1314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4131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CB0D510B-0AE1-2447-8475-90DD59656C79}" type="slidenum">
              <a:rPr lang="ru-RU" altLang="ru-RU"/>
              <a:pPr>
                <a:spcBef>
                  <a:spcPct val="0"/>
                </a:spcBef>
              </a:pPr>
              <a:t>56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58827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3362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4336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031C07A7-7FFB-1440-B451-7FCE61DB40DE}" type="slidenum">
              <a:rPr lang="ru-RU" altLang="ru-RU"/>
              <a:pPr>
                <a:spcBef>
                  <a:spcPct val="0"/>
                </a:spcBef>
              </a:pPr>
              <a:t>57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287012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541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454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4D112CE1-2B11-3E48-96AA-FAF1143A49B1}" type="slidenum">
              <a:rPr lang="ru-RU" altLang="ru-RU"/>
              <a:pPr>
                <a:spcBef>
                  <a:spcPct val="0"/>
                </a:spcBef>
              </a:pPr>
              <a:t>58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387016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9506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4950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49FE7504-43E8-3B4D-BDAE-080007C71B20}" type="slidenum">
              <a:rPr lang="ru-RU" altLang="ru-RU"/>
              <a:pPr>
                <a:spcBef>
                  <a:spcPct val="0"/>
                </a:spcBef>
              </a:pPr>
              <a:t>59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350054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02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5360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05037ABB-C959-294F-8EBE-11F17EFD63CE}" type="slidenum">
              <a:rPr lang="ru-RU" altLang="ru-RU"/>
              <a:pPr>
                <a:spcBef>
                  <a:spcPct val="0"/>
                </a:spcBef>
              </a:pPr>
              <a:t>60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894643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565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5565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15B36CBA-14E9-4A41-AD32-F1FDC71A2547}" type="slidenum">
              <a:rPr lang="ru-RU" altLang="ru-RU"/>
              <a:pPr>
                <a:spcBef>
                  <a:spcPct val="0"/>
                </a:spcBef>
              </a:pPr>
              <a:t>61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858187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769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576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D0216EC6-375D-744C-92F7-242B071EBDE0}" type="slidenum">
              <a:rPr lang="ru-RU" altLang="ru-RU"/>
              <a:pPr>
                <a:spcBef>
                  <a:spcPct val="0"/>
                </a:spcBef>
              </a:pPr>
              <a:t>62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950417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2514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9251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F1B4E381-02F6-4441-8B2A-3686080241D9}" type="slidenum">
              <a:rPr lang="ru-RU" altLang="ru-RU"/>
              <a:pPr>
                <a:spcBef>
                  <a:spcPct val="0"/>
                </a:spcBef>
              </a:pPr>
              <a:t>63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701566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62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9456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34E9E0D6-6F8E-1745-BE17-A8205A0889A8}" type="slidenum">
              <a:rPr lang="ru-RU" altLang="ru-RU"/>
              <a:pPr>
                <a:spcBef>
                  <a:spcPct val="0"/>
                </a:spcBef>
              </a:pPr>
              <a:t>64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440815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9874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7987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6452EFA5-9BED-DD42-8D18-F8ACE1BE4166}" type="slidenum">
              <a:rPr lang="ru-RU" altLang="ru-RU"/>
              <a:pPr>
                <a:spcBef>
                  <a:spcPct val="0"/>
                </a:spcBef>
              </a:pPr>
              <a:t>28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81512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22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8192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425DADCE-A9A4-0C4B-9520-F86D1AF6CF7D}" type="slidenum">
              <a:rPr lang="ru-RU" altLang="ru-RU"/>
              <a:pPr>
                <a:spcBef>
                  <a:spcPct val="0"/>
                </a:spcBef>
              </a:pPr>
              <a:t>29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6592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626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662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5FE42B07-1615-EC4D-B483-E2331F592AC2}" type="slidenum">
              <a:rPr lang="ru-RU" altLang="ru-RU"/>
              <a:pPr>
                <a:spcBef>
                  <a:spcPct val="0"/>
                </a:spcBef>
              </a:pPr>
              <a:t>30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414452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397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8397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C8716696-2450-594F-AF17-C19283A4335C}" type="slidenum">
              <a:rPr lang="ru-RU" altLang="ru-RU"/>
              <a:pPr>
                <a:spcBef>
                  <a:spcPct val="0"/>
                </a:spcBef>
              </a:pPr>
              <a:t>31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203540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01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8601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E93EABCA-33D0-974F-84EA-2773C1824358}" type="slidenum">
              <a:rPr lang="ru-RU" altLang="ru-RU"/>
              <a:pPr>
                <a:spcBef>
                  <a:spcPct val="0"/>
                </a:spcBef>
              </a:pPr>
              <a:t>32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71768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8066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8806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4FA3F788-7CDA-F141-9C1D-80C12F710A9B}" type="slidenum">
              <a:rPr lang="ru-RU" altLang="ru-RU"/>
              <a:pPr>
                <a:spcBef>
                  <a:spcPct val="0"/>
                </a:spcBef>
              </a:pPr>
              <a:t>33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345059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8066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8806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4FA3F788-7CDA-F141-9C1D-80C12F710A9B}" type="slidenum">
              <a:rPr lang="ru-RU" altLang="ru-RU"/>
              <a:pPr>
                <a:spcBef>
                  <a:spcPct val="0"/>
                </a:spcBef>
              </a:pPr>
              <a:t>34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67268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2713D0-D6D0-4441-98E4-D42CD0749FB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0650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BDF406-52CD-244E-885A-31612CB2A21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1792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BC4FF8-A2DC-CB43-8D5F-2A371E02134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72471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AD356D-C5B6-794D-AFE6-1714B26A46E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505661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031679-5814-AC46-9A55-8655124F01A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051435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4BF2AA-CE09-4E40-A10B-4F4856D32B2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339031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435F2-4C91-ED47-8F04-62F4E3FB00F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338245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895573-69D3-D44F-B119-3F5E80FA69C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955636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B10FA5-3C03-B94F-878E-CFFE96E2850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75415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E027A6-0549-DA47-AA73-1DA3F210662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030586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BFB59C-79D0-854A-84EE-7E4286BC7B4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47420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521E59-7422-EF47-B448-F478BF37D0F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26868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01A75A-4013-C64F-B693-26FB150EDDD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680908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748718-B313-C140-A569-9EA5982F3A9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38539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8407D0-FAB2-4E46-9BAF-B06B28362FA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368198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850" y="238539"/>
            <a:ext cx="8497092" cy="61645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ru-RU" smtClean="0"/>
              <a:t>Образец заголовка</a:t>
            </a:r>
            <a:endParaRPr lang="de-DE" dirty="0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23850" y="854994"/>
            <a:ext cx="8496300" cy="336244"/>
          </a:xfrm>
        </p:spPr>
        <p:txBody>
          <a:bodyPr lIns="0" tIns="0" rIns="0" bIns="0">
            <a:noAutofit/>
          </a:bodyPr>
          <a:lstStyle>
            <a:lvl1pPr>
              <a:buNone/>
              <a:defRPr sz="20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umsplatzhalter 2"/>
          <p:cNvSpPr>
            <a:spLocks noGrp="1"/>
          </p:cNvSpPr>
          <p:nvPr>
            <p:ph type="dt" sz="half" idx="14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ea typeface="Arial" charset="0"/>
              </a:defRPr>
            </a:lvl1pPr>
          </a:lstStyle>
          <a:p>
            <a:r>
              <a:rPr lang="ru-RU" altLang="ru-RU"/>
              <a:t>02.08.2016</a:t>
            </a:r>
            <a:endParaRPr lang="de-DE" altLang="ru-RU"/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  <a:endParaRPr lang="de-DE" altLang="ru-RU"/>
          </a:p>
        </p:txBody>
      </p:sp>
      <p:sp>
        <p:nvSpPr>
          <p:cNvPr id="6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9B322D86-DF83-4849-83A2-118A9902B745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1928485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B32F4D-1E77-9A42-A206-AA6EF909813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19012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030F37-9867-B041-83DE-C1F221AEA9E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21143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227A0C-8557-DD4B-A028-C9A674F9114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54684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64A928-2C96-5D4F-AF1F-A28A22E1239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23029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D5E9D8-9E5B-F94E-91EB-64F17CA51A1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5675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44F9C3-FDCA-8F4E-AF0E-A651DA0BB57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15894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D9F473-BEF7-B94C-ACA8-CB39A611EB6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56569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4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B59B2E55-4FCE-7745-A6A3-1F904576ECDC}" type="slidenum">
              <a:rPr lang="ru-RU" altLang="ru-RU"/>
              <a:pPr/>
              <a:t>‹#›</a:t>
            </a:fld>
            <a:endParaRPr lang="ru-RU" altLang="ru-RU"/>
          </a:p>
        </p:txBody>
      </p:sp>
      <p:pic>
        <p:nvPicPr>
          <p:cNvPr id="1031" name="Рисунок 11" descr="19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CC00125F-B144-0840-8853-A604FCFAB1A7}" type="slidenum">
              <a:rPr lang="ru-RU" altLang="ru-RU"/>
              <a:pPr/>
              <a:t>‹#›</a:t>
            </a:fld>
            <a:endParaRPr lang="ru-RU" altLang="ru-RU"/>
          </a:p>
        </p:txBody>
      </p:sp>
      <p:pic>
        <p:nvPicPr>
          <p:cNvPr id="2055" name="Рисунок 11" descr="20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Relationship Id="rId3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hyperlink" Target="http://images.yandex.ru/yandsearch?source=wiz&amp;fp=1&amp;uinfo=ww-1506-wh-697-fw-1281-fh-491-pd-0.89552241563797&amp;p=1&amp;text=%D0%90%D1%80%D0%B8%D1%81%D1%82%D0%BE%D1%82%D0%B5%D0%BB%D1%8F&amp;noreask=1&amp;pos=43&amp;rpt=simage&amp;lr=213&amp;img_url=http%3A%2F%2Ffoolks.org%2Fwp-content%2Fuploads%2FARISTOTEL%601.jpeg" TargetMode="External"/><Relationship Id="rId3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hyperlink" Target="http://commons.wikimedia.org/wiki/File:Hippocrates_pushkin02.jpg?uselang=ru" TargetMode="External"/><Relationship Id="rId5" Type="http://schemas.openxmlformats.org/officeDocument/2006/relationships/image" Target="../media/image7.jpeg"/><Relationship Id="rId1" Type="http://schemas.openxmlformats.org/officeDocument/2006/relationships/slideLayout" Target="../slideLayouts/slideLayout18.xml"/><Relationship Id="rId2" Type="http://schemas.openxmlformats.org/officeDocument/2006/relationships/hyperlink" Target="http://commons.wikimedia.org/wiki/File:Galen_detail.jpg?uselang=ru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hyperlink" Target="http://commons.wikimedia.org/wiki/File:M-T-Cicero.jpg?uselang=ru" TargetMode="External"/><Relationship Id="rId3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yandex.ru/yandsearch?text=%D0%B0%D0%BD%D1%82%D0%B8%D1%87%D0%BD%D0%B0%D1%8F%20%D1%84%D0%B8%D0%B7%D0%B8%D0%BE%D0%B3%D0%BD%D0%BE%D0%BC%D0%B8%D0%BA%D0%B0&amp;fp=0&amp;pos=13&amp;rpt=simage&amp;uinfo=ww-1506-wh-697-fw-1281-fh-491-pd-0.89552241563797&amp;img_url=http%3A%2F%2Fupload.wikimedia.org%2Fwikipedia%2Fcommons%2Fthumb%2Fa%2Fa4%2FAristoteles_Louvre.jpg%2F170px-Aristoteles_Louvre.jpg" TargetMode="External"/><Relationship Id="rId4" Type="http://schemas.openxmlformats.org/officeDocument/2006/relationships/image" Target="../media/image23.jpeg"/><Relationship Id="rId5" Type="http://schemas.openxmlformats.org/officeDocument/2006/relationships/hyperlink" Target="http://images.yandex.ru/yandsearch?p=6&amp;text=%D0%B4%D1%80%D0%B5%D0%B2%D0%BD%D0%B5%20%D1%80%D0%B8%D0%BC%D1%81%D0%BA%D0%B8%D0%B5%20%D0%B2%D1%80%D0%B0%D1%87%D0%B8&amp;fp=6&amp;pos=185&amp;uinfo=ww-1506-wh-697-fw-1281-fh-491-pd-0.89552241563797&amp;rpt=simage&amp;img_url=http%3A%2F%2Fkolizej.at.ua%2F_fr%2F5%2F5493484.jpg" TargetMode="External"/><Relationship Id="rId6" Type="http://schemas.openxmlformats.org/officeDocument/2006/relationships/image" Target="../media/image24.jpe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hyperlink" Target="http://commons.wikimedia.org/wiki/File:Canon_ibnsina_arabic.jpg?uselang=ru" TargetMode="External"/><Relationship Id="rId5" Type="http://schemas.openxmlformats.org/officeDocument/2006/relationships/image" Target="../media/image26.jpeg"/><Relationship Id="rId1" Type="http://schemas.openxmlformats.org/officeDocument/2006/relationships/slideLayout" Target="../slideLayouts/slideLayout18.xml"/><Relationship Id="rId2" Type="http://schemas.openxmlformats.org/officeDocument/2006/relationships/hyperlink" Target="http://commons.wikimedia.org/wiki/File:Avicenna_TajikistanP17-20Somoni-1999_%28cropped%29.png?uselang=ru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hyperlink" Target="http://commons.wikimedia.org/wiki/File:Giambattista_della_Porta.jpeg?uselang=ru" TargetMode="External"/><Relationship Id="rId5" Type="http://schemas.openxmlformats.org/officeDocument/2006/relationships/image" Target="../media/image28.jpeg"/><Relationship Id="rId6" Type="http://schemas.openxmlformats.org/officeDocument/2006/relationships/hyperlink" Target="http://commons.wikimedia.org/wiki/File:Porta_title.jpg?uselang=ru" TargetMode="External"/><Relationship Id="rId7" Type="http://schemas.openxmlformats.org/officeDocument/2006/relationships/image" Target="../media/image29.jpeg"/><Relationship Id="rId1" Type="http://schemas.openxmlformats.org/officeDocument/2006/relationships/slideLayout" Target="../slideLayouts/slideLayout18.xml"/><Relationship Id="rId2" Type="http://schemas.openxmlformats.org/officeDocument/2006/relationships/hyperlink" Target="http://images.yandex.ru/yandsearch?text=%D0%B4%D0%B0%20%D0%B2%D0%B8%D0%BD%D1%87%D0%B8%20%D0%BB%D0%B5%D0%BE%D0%BD%D0%B0%D1%80%D0%B4%D0%BE%20%D0%BA%D1%80%D1%83%D0%B3&amp;fp=0&amp;pos=3&amp;uinfo=ww-1506-wh-697-fw-1281-fh-491-pd-0.89552241563797&amp;rpt=simage&amp;img_url=http%3A%2F%2Fcs418424.vk.me%2Fv418424022%2F2439%2FifjAsOSB3Fg.jpg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hyperlink" Target="http://images.yandex.ru/yandsearch?text=%D0%93%D0%B0%D1%81%D0%BF%D0%B0%D1%80%20%D0%9B%D0%B0%D1%84%D0%B0%D1%82%D0%B5%D1%80&amp;fp=0&amp;img_url=http%3A%2F%2Fwww.e5.ru%2Fimage%2Ffull%2F11%2F98%2Fessai-sur-la-vie-de-jean-gaspard-lavater_6489811.jpg&amp;pos=4&amp;rpt=simage" TargetMode="External"/><Relationship Id="rId5" Type="http://schemas.openxmlformats.org/officeDocument/2006/relationships/image" Target="../media/image30.jpeg"/><Relationship Id="rId6" Type="http://schemas.openxmlformats.org/officeDocument/2006/relationships/hyperlink" Target="http://commons.wikimedia.org/wiki/File:Divina_proportione.png?uselang=ru" TargetMode="External"/><Relationship Id="rId7" Type="http://schemas.openxmlformats.org/officeDocument/2006/relationships/image" Target="../media/image31.png"/><Relationship Id="rId8" Type="http://schemas.openxmlformats.org/officeDocument/2006/relationships/hyperlink" Target="http://upload.wikimedia.org/wikipedia/commons/0/0b/Morpho_durer.JPG" TargetMode="External"/><Relationship Id="rId9" Type="http://schemas.openxmlformats.org/officeDocument/2006/relationships/image" Target="../media/image32.jpeg"/><Relationship Id="rId1" Type="http://schemas.openxmlformats.org/officeDocument/2006/relationships/slideLayout" Target="../slideLayouts/slideLayout18.xml"/><Relationship Id="rId2" Type="http://schemas.openxmlformats.org/officeDocument/2006/relationships/hyperlink" Target="http://images.yandex.ru/yandsearch?text=%D0%93%D0%B0%D1%81%D0%BF%D0%B0%D1%80%20%D0%9B%D0%B0%D1%84%D0%B0%D1%82%D0%B5%D1%80&amp;fp=0&amp;img_url=http%3A%2F%2Fwww.findabout.net%2Fwp-content%2Fuploads%2F2011%2F11%2FJohann-Caspar-Lavater.jpg&amp;pos=5&amp;rpt=simage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hyperlink" Target="http://images.yandex.ru/yandsearch?source=wiz&amp;fp=2&amp;img_url=http%3A%2F%2Fwww.jokers.de%2Fkultur%2Fconfiguration%2Faktionen%2Fjokers%2Fedgar_allan_poe%2Fbilder%2Fbild_3_04.jpg&amp;uinfo=ww-1506-wh-697-fw-1281-fh-491-pd-0.89552241563797&amp;p=2&amp;text=%D0%A4%D1%80%D0%B0%D0%BD%D1%86%20%D0%99%D0%BE%D0%B7%D0%B5%D1%84%20%D0%93%D0%B0%D0%BB%D0%BB%D1%8C&amp;noreask=1&amp;pos=76&amp;rpt=simage&amp;lr=213" TargetMode="External"/><Relationship Id="rId5" Type="http://schemas.openxmlformats.org/officeDocument/2006/relationships/image" Target="../media/image33.jpeg"/><Relationship Id="rId6" Type="http://schemas.openxmlformats.org/officeDocument/2006/relationships/hyperlink" Target="http://images.yandex.ru/yandsearch?source=wiz&amp;fp=1&amp;img_url=http%3A%2F%2Fwww.fizyka.umk.pl%2F%7Educh%2FWyklady%2Fimg%2F03frenologia1.jpg&amp;uinfo=ww-1506-wh-697-fw-1281-fh-491-pd-0.89552241563797&amp;p=1&amp;text=%D0%A4%D1%80%D0%B0%D0%BD%D1%86%20%D0%99%D0%BE%D0%B7%D0%B5%D1%84%20%D0%93%D0%B0%D0%BB%D0%BB%D1%8C&amp;noreask=1&amp;pos=56&amp;rpt=simage&amp;lr=213" TargetMode="External"/><Relationship Id="rId7" Type="http://schemas.openxmlformats.org/officeDocument/2006/relationships/image" Target="../media/image34.jpeg"/><Relationship Id="rId1" Type="http://schemas.openxmlformats.org/officeDocument/2006/relationships/slideLayout" Target="../slideLayouts/slideLayout18.xml"/><Relationship Id="rId2" Type="http://schemas.openxmlformats.org/officeDocument/2006/relationships/hyperlink" Target="http://images.yandex.ru/yandsearch?source=wiz&amp;fp=0&amp;img_url=http%3A%2F%2Fstatic.zoonar.de%2Fimg%2Fwww_repository4%2F92%2F80%2F4a%2F11_3c05354c96550d1b2b09c983b0a1a14d.jpg&amp;text=%D0%A4%D1%80%D0%B0%D0%BD%D1%86%20%D0%99%D0%BE%D0%B7%D0%B5%D1%84%20%D0%93%D0%B0%D0%BB%D0%BB%D1%8C&amp;noreask=1&amp;pos=20&amp;lr=213&amp;rpt=simage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hyperlink" Target="http://images.yandex.ru/yandsearch?text=%D1%87%D0%B5%D0%B7%D0%B0%D1%80%D0%B5%20%D0%BB%D0%BE%D0%BC%D0%B1%D1%80%D0%BE%D0%B7%D0%BE&amp;fp=0&amp;pos=6&amp;rpt=simage&amp;uinfo=ww-1506-wh-697-fw-1281-fh-491-pd-0.89552241563797&amp;img_url=http%3A%2F%2Fupload.wikimedia.org%2Fwikipedia%2Fcommons%2Fe%2Fe7%2FLombroso_1.jpg" TargetMode="External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18.xml"/><Relationship Id="rId2" Type="http://schemas.openxmlformats.org/officeDocument/2006/relationships/hyperlink" Target="http://commons.wikimedia.org/wiki/File:C_Lombroso.jpg?uselang=ru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hyperlink" Target="http://images.yandex.ru/yandsearch?source=wiz&amp;fp=0&amp;text=%D1%8D%D1%80%D0%BD%D1%81%D1%82%20%D0%BA%D1%80%D0%B5%D1%87%D0%BC%D0%B5%D1%80&amp;noreask=1&amp;pos=5&amp;lr=213&amp;rpt=simage&amp;uinfo=ww-1506-wh-697-fw-1281-fh-491-pd-0.89552241563797&amp;img_url=http%3A%2F%2Fwww.koob.ru%2Fimages%2Fstroenie_tela_i_harakter.gif" TargetMode="External"/><Relationship Id="rId5" Type="http://schemas.openxmlformats.org/officeDocument/2006/relationships/image" Target="../media/image36.jpeg"/><Relationship Id="rId6" Type="http://schemas.openxmlformats.org/officeDocument/2006/relationships/hyperlink" Target="http://images.yandex.ru/yandsearch?source=wiz&amp;fp=1&amp;uinfo=ww-1506-wh-697-fw-1281-fh-491-pd-0.89552241563797&amp;p=1&amp;text=%D1%8D%D1%80%D0%BD%D1%81%D1%82%20%D0%BA%D1%80%D0%B5%D1%87%D0%BC%D0%B5%D1%80&amp;noreask=1&amp;pos=39&amp;rpt=simage&amp;lr=213&amp;img_url=http%3A%2F%2Flib.exdat.com%2Ftw_files2%2Furls_1%2F18%2Fd-17698%2F7z-docs%2F1_html_m4d427aa3.png" TargetMode="External"/><Relationship Id="rId7" Type="http://schemas.openxmlformats.org/officeDocument/2006/relationships/image" Target="../media/image37.png"/><Relationship Id="rId1" Type="http://schemas.openxmlformats.org/officeDocument/2006/relationships/slideLayout" Target="../slideLayouts/slideLayout18.xml"/><Relationship Id="rId2" Type="http://schemas.openxmlformats.org/officeDocument/2006/relationships/hyperlink" Target="http://commons.wikimedia.org/wiki/File:Ernst_Kretschmer.jpg?uselang=ru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hyperlink" Target="http://images.yandex.ru/yandsearch?source=wiz&amp;fp=5&amp;img_url=http%3A%2F%2Fimages8.okr.ro%2Fauctions.v3%2F700_700%2F2012%2F03%2F07%2Fc%2F2%2F632861910366302840996428-205801-700_700.jpg&amp;uinfo=ww-1506-wh-697-fw-1281-fh-491-pd-0.89552241563797&amp;p=5&amp;text=%D0%9B%D0%B5%D0%BE%D0%BD%D0%B3%D0%B0%D1%80%D0%B4%2C%20%D0%9A%D0%B0%D1%80%D0%BB&amp;noreask=1&amp;pos=157&amp;rpt=simage&amp;lr=213" TargetMode="External"/><Relationship Id="rId5" Type="http://schemas.openxmlformats.org/officeDocument/2006/relationships/image" Target="../media/image39.jpeg"/><Relationship Id="rId6" Type="http://schemas.openxmlformats.org/officeDocument/2006/relationships/hyperlink" Target="http://images.yandex.ru/yandsearch?text=%D0%B0%D0%BA%D1%86%D0%B5%D0%BD%D1%82%D1%83%D0%B8%D1%80%D0%BE%D0%B2%D0%B0%D0%BD%D0%BD%D1%8B%D0%B5%20%D0%BB%D0%B8%D1%87%D0%BD%D0%BE%D1%81%D1%82%D0%B8%20%D0%BA%D0%B0%D1%80%D0%BB%20%D0%BB%D0%B5%D0%BE%D0%BD%D0%B3%D0%B0%D1%80%D0%B4&amp;fp=0&amp;pos=16&amp;uinfo=ww-1506-wh-697-fw-1281-fh-491-pd-0.89552241563797&amp;rpt=simage&amp;img_url=http%3A%2F%2Fpsy.1september.ru%2F2009%2F21%2F14-1.jpg" TargetMode="External"/><Relationship Id="rId7" Type="http://schemas.openxmlformats.org/officeDocument/2006/relationships/image" Target="../media/image40.jpeg"/><Relationship Id="rId8" Type="http://schemas.openxmlformats.org/officeDocument/2006/relationships/hyperlink" Target="http://images.yandex.ru/yandsearch?text=%D0%BB%D0%B8%D1%87%D0%BA%D0%BE%20%D0%B0%D0%BD%D0%B4%D1%80%D0%B5%D0%B9%20%D0%B5%D0%B2%D0%B3%D0%B5%D0%BD%D1%8C%D0%B5%D0%B2%D0%B8%D1%87&amp;fp=0&amp;pos=4&amp;uinfo=ww-1506-wh-697-fw-1281-fh-491-pd-0.89552241563797&amp;rpt=simage&amp;img_url=http%3A%2F%2Fwww.koob.ru%2Fimages%2Flichko_a_e.jpg" TargetMode="External"/><Relationship Id="rId9" Type="http://schemas.openxmlformats.org/officeDocument/2006/relationships/image" Target="../media/image41.jpeg"/><Relationship Id="rId1" Type="http://schemas.openxmlformats.org/officeDocument/2006/relationships/slideLayout" Target="../slideLayouts/slideLayout18.xml"/><Relationship Id="rId2" Type="http://schemas.openxmlformats.org/officeDocument/2006/relationships/hyperlink" Target="http://images.yandex.ru/yandsearch?text=%D0%9B%D0%B5%D0%BE%D0%BD%D0%B3%D0%B0%D1%80%D0%B4%2C%20%D0%9A%D0%B0%D1%80%D0%BB&amp;img_url=http%3A%2F%2Fwww.koob.ru%2Fimages%2Fleongard_karl.gif&amp;pos=0&amp;rpt=simage&amp;lr=213&amp;noreask=1&amp;source=wiz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hyperlink" Target="http://images.yandex.ru/yandsearch?source=psearch&amp;fp=5&amp;uinfo=ww-1506-wh-697-fw-1281-fh-491-pd-0.89552241563797&amp;p=5&amp;text=%D0%BF%D1%81%D0%B8%D1%85%D0%BE%D0%B0%D0%BD%D0%B0%D0%BB%D0%B8%D0%B7%20%D1%84%D1%80%D0%B5%D0%B9%D0%B4&amp;pos=175&amp;lr=213&amp;rpt=simage&amp;img_url=http%3A%2F%2Fkubinka.ru%2FNEW_IMAGES%2Fblog.php%3Fzykm%3D%2Fxvvmcxx%2Fmetod_ekvivalentnogo_generatora_primer_1371_2.jpg" TargetMode="External"/><Relationship Id="rId5" Type="http://schemas.openxmlformats.org/officeDocument/2006/relationships/image" Target="../media/image42.jpeg"/><Relationship Id="rId6" Type="http://schemas.openxmlformats.org/officeDocument/2006/relationships/hyperlink" Target="http://images.yandex.ru/yandsearch?p=1&amp;text=%D0%BF%D1%81%D0%B8%D1%85%D0%BE%D0%B0%D0%BD%D0%B0%D0%BB%D0%B8%D0%B7%20%D0%BA%D0%B0%D1%80%D0%B8%D0%BA%D0%B0%D1%82%D1%83%D1%80%D1%8B&amp;fp=1&amp;pos=31&amp;uinfo=ww-1506-wh-697-fw-1281-fh-491-pd-0.89552241563797&amp;rpt=simage&amp;img_url=http%3A%2F%2Fwww.ljplus.ru%2Fimg4%2Fv%2Fs%2Fvsyako%2FPsychoterap.jpg" TargetMode="External"/><Relationship Id="rId7" Type="http://schemas.openxmlformats.org/officeDocument/2006/relationships/image" Target="../media/image43.jpeg"/><Relationship Id="rId1" Type="http://schemas.openxmlformats.org/officeDocument/2006/relationships/slideLayout" Target="../slideLayouts/slideLayout18.xml"/><Relationship Id="rId2" Type="http://schemas.openxmlformats.org/officeDocument/2006/relationships/hyperlink" Target="http://commons.wikimedia.org/wiki/File:Sigmund_Freud_LIFE.jpg?uselang=ru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hyperlink" Target="http://images.yandex.ru/yandsearch?p=1&amp;text=%D1%8E%D0%BD%D0%B3%20%D0%BA%D0%B0%D1%80%D0%BB%20%D0%B3%D1%83%D1%81%D1%82%D0%B0%D0%B2&amp;fp=1&amp;pos=44&amp;uinfo=ww-1506-wh-697-fw-1281-fh-491-pd-0.89552241563797&amp;rpt=simage&amp;img_url=http%3A%2F%2Fkazandoctor.ru%2Fsites%2Fdefault%2Ffiles%2F2011-10-20_001450.jpg" TargetMode="External"/><Relationship Id="rId3" Type="http://schemas.openxmlformats.org/officeDocument/2006/relationships/image" Target="../media/image1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hyperlink" Target="http://images.yandex.ru/yandsearch?text=%D1%82%D0%B5%D1%81%D1%82%20%D1%81%D0%BE%D0%BD%D0%B4%D0%B8&amp;fp=0&amp;pos=11&amp;uinfo=ww-1506-wh-697-fw-1281-fh-491-pd-0.89552241563797&amp;rpt=simage&amp;img_url=http%3A%2F%2Fpsycabi.net%2Fimages%2FMetods%2Fsondi1.jpg" TargetMode="External"/><Relationship Id="rId5" Type="http://schemas.openxmlformats.org/officeDocument/2006/relationships/image" Target="../media/image44.jpeg"/><Relationship Id="rId1" Type="http://schemas.openxmlformats.org/officeDocument/2006/relationships/slideLayout" Target="../slideLayouts/slideLayout18.xml"/><Relationship Id="rId2" Type="http://schemas.openxmlformats.org/officeDocument/2006/relationships/hyperlink" Target="http://images.yandex.ru/yandsearch?text=%D0%BB%D0%B5%D0%BE%D0%BF%D0%BE%D0%BB%D1%8C%D0%B4%20%D1%81%D0%BE%D0%BD%D0%B4%D0%B8&amp;fp=0&amp;pos=10&amp;rpt=simage&amp;uinfo=ww-1506-wh-697-fw-1281-fh-491-pd-0.89552241563797&amp;img_url=http%3A%2F%2Fwww.flip.kz%2Fmedia%2Fpeople%2F104329.jpg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hyperlink" Target="http://images.yandex.ru/yandsearch?text=%D1%81%D0%BE%D1%86%D0%B8%D0%BE%D0%BD%D0%B8%D0%BA%D0%B0%20%D0%B2%20%D0%BA%D0%B0%D1%80%D1%82%D0%B8%D0%BD%D0%BA%D0%B0%D1%85&amp;fp=0&amp;img_url=http%3A%2F%2Fi070.radikal.ru%2F0907%2F74%2F34f88c48a362.jpg&amp;pos=2&amp;uinfo=ww-1506-wh-697-fw-1281-fh-491-pd-0.89552241563797&amp;rpt=simage" TargetMode="External"/><Relationship Id="rId5" Type="http://schemas.openxmlformats.org/officeDocument/2006/relationships/image" Target="../media/image45.jpeg"/><Relationship Id="rId6" Type="http://schemas.openxmlformats.org/officeDocument/2006/relationships/hyperlink" Target="http://images.yandex.ru/yandsearch?text=%D1%81%D0%BE%D1%86%D0%B8%D0%BE%D0%BD%D0%B8%D0%BA%D0%B0%20%D0%B2%20%D0%BA%D0%B0%D1%80%D1%82%D0%B8%D0%BD%D0%BA%D0%B0%D1%85&amp;fp=0&amp;img_url=http%3A%2F%2Fi066.radikal.ru%2F0907%2Fd6%2F8b6e6bf4d0b4.jpg&amp;pos=3&amp;uinfo=ww-1506-wh-697-fw-1281-fh-491-pd-0.89552241563797&amp;rpt=simage" TargetMode="External"/><Relationship Id="rId7" Type="http://schemas.openxmlformats.org/officeDocument/2006/relationships/image" Target="../media/image46.jpeg"/><Relationship Id="rId8" Type="http://schemas.openxmlformats.org/officeDocument/2006/relationships/hyperlink" Target="http://images.yandex.ru/yandsearch?text=%D1%81%D0%BE%D1%86%D0%B8%D0%BE%D0%BD%D0%B8%D0%BA%D0%B0%20%D0%B2%20%D0%BA%D0%B0%D1%80%D1%82%D0%B8%D0%BD%D0%BA%D0%B0%D1%85&amp;fp=0&amp;pos=5&amp;uinfo=ww-1506-wh-697-fw-1281-fh-491-pd-0.89552241563797&amp;rpt=simage&amp;img_url=http%3A%2F%2Fi061.radikal.ru%2F0907%2Fe8%2F26ebb9b1e791.jpg" TargetMode="External"/><Relationship Id="rId9" Type="http://schemas.openxmlformats.org/officeDocument/2006/relationships/image" Target="../media/image47.jpeg"/><Relationship Id="rId10" Type="http://schemas.openxmlformats.org/officeDocument/2006/relationships/hyperlink" Target="http://images.yandex.ru/yandsearch?text=%D1%81%D0%BE%D1%86%D0%B8%D0%BE%D0%BD%D0%B8%D0%BA%D0%B0%20%D0%B2%20%D0%BA%D0%B0%D1%80%D1%82%D0%B8%D0%BD%D0%BA%D0%B0%D1%85&amp;fp=0&amp;img_url=http%3A%2F%2Fstatic.diary.ru%2Fuserdir%2F7%2F6%2F7%2F8%2F767801%2F49876133.jpg&amp;pos=6&amp;uinfo=ww-1506-wh-697-fw-1281-fh-491-pd-0.89552241563797&amp;rpt=simage" TargetMode="External"/><Relationship Id="rId11" Type="http://schemas.openxmlformats.org/officeDocument/2006/relationships/image" Target="../media/image48.jpeg"/><Relationship Id="rId1" Type="http://schemas.openxmlformats.org/officeDocument/2006/relationships/slideLayout" Target="../slideLayouts/slideLayout18.xml"/><Relationship Id="rId2" Type="http://schemas.openxmlformats.org/officeDocument/2006/relationships/hyperlink" Target="http://images.yandex.ru/yandsearch?text=%D0%90.%20%D0%90%D1%83%D0%B3%D1%83%D1%81%D1%82%D0%B8%D0%BD%D0%B0%D0%B2%D0%B8%D1%87%D1%8E%D1%82%D0%B5&amp;fp=0&amp;pos=12&amp;rpt=simage&amp;uinfo=ww-1506-wh-697-fw-1281-fh-491-pd-0.89552241563797&amp;img_url=http%3A%2F%2Fwww.fund-intent.ru%2FImage%2FView%2F13284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hyperlink" Target="http://images.yandex.ru/yandsearch?text=%D0%9C%D0%B0%D0%B9%D0%B5%D1%80%D1%81-%D0%91%D1%80%D0%B8%D0%B3%D0%B3%D1%81&amp;fp=0&amp;img_url=http%3A%2F%2Felaneymedia.com%2Fwp-content%2Fuploads%2F2008%2F11%2F119993471_e24f0ba6e6.jpg&amp;pos=20&amp;rpt=simage" TargetMode="External"/><Relationship Id="rId5" Type="http://schemas.openxmlformats.org/officeDocument/2006/relationships/image" Target="../media/image49.jpeg"/><Relationship Id="rId6" Type="http://schemas.openxmlformats.org/officeDocument/2006/relationships/hyperlink" Target="http://images.yandex.ru/yandsearch?text=%D0%9C%D0%B0%D0%B9%D0%B5%D1%80%D1%81-%D0%91%D1%80%D0%B8%D0%B3%D0%B3%D1%81&amp;fp=0&amp;pos=1&amp;rpt=simage&amp;uinfo=ww-1506-wh-697-fw-1281-fh-491-pd-0.89552241563797&amp;img_url=http%3A%2F%2Fbusiness.nmsu.edu%2F%7Edboje%2Fteaching%2F490_psl%2Fimages_mb%2Fmyers_briggs_enneagram.jpg" TargetMode="External"/><Relationship Id="rId7" Type="http://schemas.openxmlformats.org/officeDocument/2006/relationships/image" Target="../media/image50.jpeg"/><Relationship Id="rId8" Type="http://schemas.openxmlformats.org/officeDocument/2006/relationships/image" Target="file:///C:\WINDOWS\TEMP\GLOSSARY.CACHE\img\methods\1250.gif" TargetMode="External"/><Relationship Id="rId1" Type="http://schemas.openxmlformats.org/officeDocument/2006/relationships/slideLayout" Target="../slideLayouts/slideLayout18.xml"/><Relationship Id="rId2" Type="http://schemas.openxmlformats.org/officeDocument/2006/relationships/hyperlink" Target="http://images.yandex.ru/yandsearch?text=%D0%9C%D0%B0%D0%B9%D0%B5%D1%80%D1%81-%D0%91%D1%80%D0%B8%D0%B3%D0%B3%D1%81&amp;fp=0&amp;img_url=http%3A%2F%2Fhopeandfaith.typepad.com%2Fhope_and_faith%2Fimages%2F2007%2F05%2F01%2Fisabel_briggs_meyers.jpg&amp;pos=11&amp;rpt=simage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4" Type="http://schemas.openxmlformats.org/officeDocument/2006/relationships/image" Target="../media/image55.jp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6.jpeg"/><Relationship Id="rId3" Type="http://schemas.openxmlformats.org/officeDocument/2006/relationships/image" Target="../media/image57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hyperlink" Target="http://commons.wikimedia.org/wiki/File:Hippocrates_pushkin02.jpg?uselang=ru" TargetMode="External"/><Relationship Id="rId5" Type="http://schemas.openxmlformats.org/officeDocument/2006/relationships/image" Target="../media/image7.jpeg"/><Relationship Id="rId6" Type="http://schemas.openxmlformats.org/officeDocument/2006/relationships/hyperlink" Target="http://commons.wikimedia.org/wiki/File:Galen_detail.jpg?uselang=ru" TargetMode="External"/><Relationship Id="rId7" Type="http://schemas.openxmlformats.org/officeDocument/2006/relationships/image" Target="../media/image8.jpeg"/><Relationship Id="rId8" Type="http://schemas.openxmlformats.org/officeDocument/2006/relationships/hyperlink" Target="http://commons.wikimedia.org/wiki/File:M-T-Cicero.jpg?uselang=ru" TargetMode="External"/><Relationship Id="rId9" Type="http://schemas.openxmlformats.org/officeDocument/2006/relationships/image" Target="../media/image9.jpeg"/><Relationship Id="rId1" Type="http://schemas.openxmlformats.org/officeDocument/2006/relationships/slideLayout" Target="../slideLayouts/slideLayout18.xml"/><Relationship Id="rId2" Type="http://schemas.openxmlformats.org/officeDocument/2006/relationships/hyperlink" Target="http://images.yandex.ru/yandsearch?source=wiz&amp;fp=1&amp;uinfo=ww-1506-wh-697-fw-1281-fh-491-pd-0.89552241563797&amp;p=1&amp;text=%D0%90%D1%80%D0%B8%D1%81%D1%82%D0%BE%D1%82%D0%B5%D0%BB%D1%8F&amp;noreask=1&amp;pos=43&amp;rpt=simage&amp;lr=213&amp;img_url=http%3A%2F%2Ffoolks.org%2Fwp-content%2Fuploads%2FARISTOTEL%601.jpeg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0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hyperlink" Target="http://images.yandex.ru/yandsearch?source=wiz&amp;fp=0&amp;img_url=http%3A%2F%2Fstatic.zoonar.de%2Fimg%2Fwww_repository4%2F92%2F80%2F4a%2F11_3c05354c96550d1b2b09c983b0a1a14d.jpg&amp;text=%D0%A4%D1%80%D0%B0%D0%BD%D1%86%20%D0%99%D0%BE%D0%B7%D0%B5%D1%84%20%D0%93%D0%B0%D0%BB%D0%BB%D1%8C&amp;noreask=1&amp;pos=20&amp;lr=213&amp;rpt=simage" TargetMode="External"/><Relationship Id="rId5" Type="http://schemas.openxmlformats.org/officeDocument/2006/relationships/image" Target="../media/image11.jpeg"/><Relationship Id="rId6" Type="http://schemas.openxmlformats.org/officeDocument/2006/relationships/hyperlink" Target="http://commons.wikimedia.org/wiki/File:C_Lombroso.jpg?uselang=ru" TargetMode="External"/><Relationship Id="rId7" Type="http://schemas.openxmlformats.org/officeDocument/2006/relationships/image" Target="../media/image12.jpeg"/><Relationship Id="rId8" Type="http://schemas.openxmlformats.org/officeDocument/2006/relationships/hyperlink" Target="http://commons.wikimedia.org/wiki/File:Ernst_Kretschmer.jpg?uselang=ru" TargetMode="External"/><Relationship Id="rId9" Type="http://schemas.openxmlformats.org/officeDocument/2006/relationships/image" Target="../media/image13.jpeg"/><Relationship Id="rId1" Type="http://schemas.openxmlformats.org/officeDocument/2006/relationships/slideLayout" Target="../slideLayouts/slideLayout18.xml"/><Relationship Id="rId2" Type="http://schemas.openxmlformats.org/officeDocument/2006/relationships/hyperlink" Target="http://images.yandex.ru/yandsearch?text=%D0%93%D0%B0%D1%81%D0%BF%D0%B0%D1%80%20%D0%9B%D0%B0%D1%84%D0%B0%D1%82%D0%B5%D1%80&amp;fp=0&amp;img_url=http%3A%2F%2Fwww.findabout.net%2Fwp-content%2Fuploads%2F2011%2F11%2FJohann-Caspar-Lavater.jpg&amp;pos=5&amp;rpt=simage" TargetMode="Externa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5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6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4" Type="http://schemas.openxmlformats.org/officeDocument/2006/relationships/hyperlink" Target="http://www.facelab.org/include/download?id=55" TargetMode="External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8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7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hyperlink" Target="http://images.yandex.ru/yandsearch?p=1&amp;text=%D1%8E%D0%BD%D0%B3%20%D0%BA%D0%B0%D1%80%D0%BB%20%D0%B3%D1%83%D1%81%D1%82%D0%B0%D0%B2&amp;fp=1&amp;pos=44&amp;uinfo=ww-1506-wh-697-fw-1281-fh-491-pd-0.89552241563797&amp;rpt=simage&amp;img_url=http%3A%2F%2Fkazandoctor.ru%2Fsites%2Fdefault%2Ffiles%2F2011-10-20_001450.jpg" TargetMode="External"/><Relationship Id="rId5" Type="http://schemas.openxmlformats.org/officeDocument/2006/relationships/image" Target="../media/image15.jpeg"/><Relationship Id="rId6" Type="http://schemas.openxmlformats.org/officeDocument/2006/relationships/hyperlink" Target="http://images.yandex.ru/yandsearch?text=%D0%BB%D0%B5%D0%BE%D0%BF%D0%BE%D0%BB%D1%8C%D0%B4%20%D1%81%D0%BE%D0%BD%D0%B4%D0%B8&amp;fp=0&amp;pos=10&amp;rpt=simage&amp;uinfo=ww-1506-wh-697-fw-1281-fh-491-pd-0.89552241563797&amp;img_url=http%3A%2F%2Fwww.flip.kz%2Fmedia%2Fpeople%2F104329.jpg" TargetMode="External"/><Relationship Id="rId7" Type="http://schemas.openxmlformats.org/officeDocument/2006/relationships/image" Target="../media/image16.jpeg"/><Relationship Id="rId8" Type="http://schemas.openxmlformats.org/officeDocument/2006/relationships/hyperlink" Target="http://images.yandex.ru/yandsearch?text=%D0%90.%20%D0%90%D1%83%D0%B3%D1%83%D1%81%D1%82%D0%B8%D0%BD%D0%B0%D0%B2%D0%B8%D1%87%D1%8E%D1%82%D0%B5&amp;fp=0&amp;pos=12&amp;rpt=simage&amp;uinfo=ww-1506-wh-697-fw-1281-fh-491-pd-0.89552241563797&amp;img_url=http%3A%2F%2Fwww.fund-intent.ru%2FImage%2FView%2F13284" TargetMode="External"/><Relationship Id="rId9" Type="http://schemas.openxmlformats.org/officeDocument/2006/relationships/image" Target="../media/image17.jpeg"/><Relationship Id="rId1" Type="http://schemas.openxmlformats.org/officeDocument/2006/relationships/slideLayout" Target="../slideLayouts/slideLayout18.xml"/><Relationship Id="rId2" Type="http://schemas.openxmlformats.org/officeDocument/2006/relationships/hyperlink" Target="http://commons.wikimedia.org/wiki/File:Sigmund_Freud_LIFE.jpg?uselang=ru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4" Type="http://schemas.openxmlformats.org/officeDocument/2006/relationships/image" Target="../media/image73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4" Type="http://schemas.openxmlformats.org/officeDocument/2006/relationships/image" Target="../media/image75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76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77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hyperlink" Target="http://images.yandex.ru/yandsearch?text=%D1%82%D0%B8%D0%BC%D0%BE%D1%82%D0%B8%20%D0%BB%D0%B8%D1%80%D0%B8&amp;fp=0&amp;pos=16&amp;uinfo=ww-1506-wh-697-fw-1281-fh-491-pd-0.89552241563797&amp;rpt=simage&amp;img_url=http%3A%2F%2Fwww.arthania.ru%2Ffiles%2F_Fomin%2Fsmall_timothy-leary.jpg" TargetMode="External"/><Relationship Id="rId5" Type="http://schemas.openxmlformats.org/officeDocument/2006/relationships/image" Target="../media/image19.jpeg"/><Relationship Id="rId6" Type="http://schemas.openxmlformats.org/officeDocument/2006/relationships/hyperlink" Target="http://images.yandex.ru/yandsearch?text=%D0%BA%D0%B5%D1%82%D1%82%D0%B5%D0%BB%D0%BB&amp;fp=0&amp;img_url=http%3A%2F%2Fpsyberia.ru%2Fface%2Fkettelrb.jpg&amp;pos=1&amp;uinfo=ww-1506-wh-697-fw-0-fh-491-pd-0.89552241563797&amp;rpt=simage" TargetMode="External"/><Relationship Id="rId7" Type="http://schemas.openxmlformats.org/officeDocument/2006/relationships/image" Target="../media/image20.jpeg"/><Relationship Id="rId8" Type="http://schemas.openxmlformats.org/officeDocument/2006/relationships/hyperlink" Target="http://images.yandex.ru/yandsearch?text=%D1%81%D0%BF%D0%B8%D0%BB%D0%B1%D0%B5%D1%80%D0%B3%D0%B5%D1%80&amp;fp=0&amp;pos=1&amp;uinfo=ww-1506-wh-697-fw-1281-fh-491-pd-0.89552241563797&amp;rpt=simage&amp;img_url=http%3A%2F%2Fpsyberia.ru%2Fface%2Fspielberger.jpg" TargetMode="External"/><Relationship Id="rId9" Type="http://schemas.openxmlformats.org/officeDocument/2006/relationships/image" Target="../media/image21.jpeg"/><Relationship Id="rId1" Type="http://schemas.openxmlformats.org/officeDocument/2006/relationships/slideLayout" Target="../slideLayouts/slideLayout18.xml"/><Relationship Id="rId2" Type="http://schemas.openxmlformats.org/officeDocument/2006/relationships/hyperlink" Target="http://images.yandex.ru/yandsearch?text=%D0%9C%D0%B0%D0%B9%D0%B5%D1%80%D1%81-%D0%91%D1%80%D0%B8%D0%B3%D0%B3%D1%81&amp;fp=0&amp;img_url=http%3A%2F%2Fhopeandfaith.typepad.com%2Fhope_and_faith%2Fimages%2F2007%2F05%2F01%2Fisabel_briggs_meyers.jpg&amp;pos=11&amp;rpt=simage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hyperlink" Target="http://images.yandex.ru/yandsearch?source=wiz&amp;fp=1&amp;uinfo=ww-1506-wh-697-fw-1281-fh-491-pd-0.89552241563797&amp;p=1&amp;text=%D0%90%D1%80%D0%B8%D1%81%D1%82%D0%BE%D1%82%D0%B5%D0%BB%D1%8F&amp;noreask=1&amp;pos=43&amp;rpt=simage&amp;lr=213&amp;img_url=http%3A%2F%2Ffoolks.org%2Fwp-content%2Fuploads%2FARISTOTEL%601.jpeg" TargetMode="External"/><Relationship Id="rId3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146" y="23156"/>
            <a:ext cx="6948264" cy="683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755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Rectangle 3"/>
          <p:cNvSpPr>
            <a:spLocks noChangeArrowheads="1"/>
          </p:cNvSpPr>
          <p:nvPr/>
        </p:nvSpPr>
        <p:spPr bwMode="auto">
          <a:xfrm>
            <a:off x="900113" y="2349500"/>
            <a:ext cx="8064500" cy="397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500" b="1">
                <a:latin typeface="Arial" charset="0"/>
              </a:rPr>
              <a:t>У кого область возле плеч и сами плечи хорошо расчленены - сильны душой; это соотносится с мужественным типом. </a:t>
            </a:r>
          </a:p>
          <a:p>
            <a:pPr eaLnBrk="1" hangingPunct="1"/>
            <a:r>
              <a:rPr lang="ru-RU" altLang="ru-RU" sz="1500" b="1">
                <a:latin typeface="Arial" charset="0"/>
              </a:rPr>
              <a:t>Те, кто имеет слабые, плохо расчлененные плечи, - слабы душой; соотносится с женственным типом. </a:t>
            </a:r>
          </a:p>
          <a:p>
            <a:pPr eaLnBrk="1" hangingPunct="1"/>
            <a:r>
              <a:rPr lang="ru-RU" altLang="ru-RU" sz="1500" b="1">
                <a:latin typeface="Arial" charset="0"/>
              </a:rPr>
              <a:t>У кого развернутые плечи - благородны душой; это восходит к наблюдаемому, потому что этой наблюдаемой форме соответствует благородство. </a:t>
            </a:r>
          </a:p>
          <a:p>
            <a:pPr eaLnBrk="1" hangingPunct="1"/>
            <a:r>
              <a:rPr lang="ru-RU" altLang="ru-RU" sz="1500" b="1">
                <a:latin typeface="Arial" charset="0"/>
              </a:rPr>
              <a:t>У кого плечи связанные и сведенные, те неблагородны; это восходит к соответствующей черте. </a:t>
            </a:r>
          </a:p>
          <a:p>
            <a:pPr eaLnBrk="1" hangingPunct="1"/>
            <a:r>
              <a:rPr lang="ru-RU" altLang="ru-RU" sz="1500" b="1">
                <a:latin typeface="Arial" charset="0"/>
              </a:rPr>
              <a:t>У кого подвижная область у ключиц - восприимчивы: когда эта область подвижна, она легче вмещает движения чувств. У кого части тела в области ключиц сдавлены, те тупы; при плохом развитии этих частей движение чувств затруднено. </a:t>
            </a:r>
          </a:p>
          <a:p>
            <a:pPr eaLnBrk="1" hangingPunct="1"/>
            <a:endParaRPr lang="ru-RU" altLang="ru-RU" sz="1500" b="1">
              <a:latin typeface="Arial" charset="0"/>
            </a:endParaRPr>
          </a:p>
          <a:p>
            <a:pPr eaLnBrk="1" hangingPunct="1"/>
            <a:r>
              <a:rPr lang="ru-RU" altLang="ru-RU" sz="1500" b="1">
                <a:latin typeface="Arial" charset="0"/>
              </a:rPr>
              <a:t>У кого шея плотная и полная - бесстрашны; это соотносится с бесстрашными быками. У кого шея большая, не слишком толстая - велики душой; это соотносится со львами. У кого она худая, длинная, те - робкие; это соотносится с оленями. У кого шея слишком короткая - коварны; это соотносится с волками.</a:t>
            </a:r>
            <a:r>
              <a:rPr lang="ru-RU" altLang="ru-RU" sz="1500" b="1"/>
              <a:t> </a:t>
            </a:r>
          </a:p>
        </p:txBody>
      </p:sp>
      <p:pic>
        <p:nvPicPr>
          <p:cNvPr id="20483" name="Picture 4" descr="107578043_Arstotel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0"/>
            <a:ext cx="1798637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7" name="Rectangle 5"/>
          <p:cNvSpPr>
            <a:spLocks noChangeArrowheads="1"/>
          </p:cNvSpPr>
          <p:nvPr/>
        </p:nvSpPr>
        <p:spPr bwMode="auto">
          <a:xfrm>
            <a:off x="3276600" y="1628775"/>
            <a:ext cx="46259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>
                <a:latin typeface="Arial" charset="0"/>
              </a:rPr>
              <a:t>«</a:t>
            </a:r>
            <a:r>
              <a:rPr lang="ru-RU" altLang="ru-RU" i="1">
                <a:latin typeface="Arial" charset="0"/>
              </a:rPr>
              <a:t>Physiognomica</a:t>
            </a:r>
            <a:r>
              <a:rPr lang="ru-RU" altLang="ru-RU">
                <a:latin typeface="Arial" charset="0"/>
              </a:rPr>
              <a:t>», Аристотель. Выдержки.</a:t>
            </a:r>
          </a:p>
        </p:txBody>
      </p:sp>
      <p:sp>
        <p:nvSpPr>
          <p:cNvPr id="5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sp>
        <p:nvSpPr>
          <p:cNvPr id="6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481513" y="6402388"/>
            <a:ext cx="4645025" cy="455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</p:txBody>
      </p:sp>
    </p:spTree>
    <p:extLst>
      <p:ext uri="{BB962C8B-B14F-4D97-AF65-F5344CB8AC3E}">
        <p14:creationId xmlns:p14="http://schemas.microsoft.com/office/powerpoint/2010/main" val="83349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Содержимое 1"/>
          <p:cNvSpPr>
            <a:spLocks/>
          </p:cNvSpPr>
          <p:nvPr/>
        </p:nvSpPr>
        <p:spPr bwMode="auto">
          <a:xfrm>
            <a:off x="323850" y="3860800"/>
            <a:ext cx="6121400" cy="223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spcBef>
                <a:spcPts val="400"/>
              </a:spcBef>
              <a:buClr>
                <a:schemeClr val="accent1"/>
              </a:buClr>
              <a:buSzPct val="68000"/>
              <a:buFont typeface="Wingdings 3" charset="2"/>
              <a:buChar char=""/>
              <a:defRPr kumimoji="1" sz="27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charset="0"/>
              <a:buChar char="◦"/>
              <a:defRPr kumimoji="1" sz="23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charset="2"/>
              <a:buChar char=""/>
              <a:defRPr kumimoji="1" sz="21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charset="2"/>
              <a:buChar char=""/>
              <a:defRPr kumimoji="1" sz="19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9pPr>
          </a:lstStyle>
          <a:p>
            <a:pPr eaLnBrk="1" hangingPunct="1">
              <a:buFont typeface="Wingdings 3" charset="2"/>
              <a:buNone/>
            </a:pPr>
            <a:r>
              <a:rPr kumimoji="0" lang="ru-RU" altLang="ru-RU" sz="2300" b="1">
                <a:latin typeface="Arial" charset="0"/>
              </a:rPr>
              <a:t>Гален </a:t>
            </a:r>
            <a:r>
              <a:rPr kumimoji="0" lang="ru-RU" altLang="ru-RU" sz="1600">
                <a:latin typeface="Arial" charset="0"/>
              </a:rPr>
              <a:t>(129 – 217 г. н.э.). </a:t>
            </a:r>
          </a:p>
          <a:p>
            <a:pPr eaLnBrk="1" hangingPunct="1">
              <a:buFont typeface="Wingdings 3" charset="2"/>
              <a:buNone/>
            </a:pPr>
            <a:r>
              <a:rPr kumimoji="0" lang="ru-RU" altLang="ru-RU" sz="1600">
                <a:latin typeface="Arial" charset="0"/>
              </a:rPr>
              <a:t>Римский врач, писатель, философ.</a:t>
            </a:r>
          </a:p>
          <a:p>
            <a:pPr eaLnBrk="1" hangingPunct="1">
              <a:buFont typeface="Wingdings 3" charset="2"/>
              <a:buNone/>
            </a:pPr>
            <a:r>
              <a:rPr kumimoji="0" lang="ru-RU" altLang="ru-RU" sz="1600">
                <a:latin typeface="Arial" charset="0"/>
              </a:rPr>
              <a:t>Впервые описал эмоции.</a:t>
            </a:r>
          </a:p>
          <a:p>
            <a:pPr eaLnBrk="1" hangingPunct="1">
              <a:buFont typeface="Wingdings 3" charset="2"/>
              <a:buNone/>
            </a:pPr>
            <a:r>
              <a:rPr kumimoji="0" lang="ru-RU" altLang="ru-RU" sz="1600">
                <a:latin typeface="Arial" charset="0"/>
              </a:rPr>
              <a:t>Описал взаимосвязь общей конституции тела с поведением и характером.</a:t>
            </a:r>
          </a:p>
          <a:p>
            <a:pPr eaLnBrk="1" hangingPunct="1">
              <a:buFont typeface="Wingdings 3" charset="2"/>
              <a:buNone/>
            </a:pPr>
            <a:r>
              <a:rPr kumimoji="0" lang="ru-RU" altLang="ru-RU" sz="1600">
                <a:latin typeface="Arial" charset="0"/>
              </a:rPr>
              <a:t>Впервые в западной традиции описал элементы визуальной диагностики расстройств характера и других болезней.</a:t>
            </a:r>
          </a:p>
          <a:p>
            <a:pPr eaLnBrk="1" hangingPunct="1">
              <a:buFont typeface="Wingdings 3" charset="2"/>
              <a:buNone/>
            </a:pPr>
            <a:endParaRPr kumimoji="0" lang="ru-RU" altLang="ru-RU" sz="1600">
              <a:latin typeface="Arial" charset="0"/>
            </a:endParaRPr>
          </a:p>
          <a:p>
            <a:pPr eaLnBrk="1" hangingPunct="1">
              <a:buFont typeface="Wingdings 3" charset="2"/>
              <a:buNone/>
            </a:pPr>
            <a:endParaRPr kumimoji="0" lang="ru-RU" altLang="ru-RU" sz="1600">
              <a:latin typeface="Arial" charset="0"/>
            </a:endParaRPr>
          </a:p>
        </p:txBody>
      </p:sp>
      <p:pic>
        <p:nvPicPr>
          <p:cNvPr id="21507" name="Picture 9" descr="Galen detail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419" y="3295551"/>
            <a:ext cx="2381250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11" descr="Hippocrates pushkin02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188640"/>
            <a:ext cx="2112962" cy="282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Содержимое 1"/>
          <p:cNvSpPr>
            <a:spLocks/>
          </p:cNvSpPr>
          <p:nvPr/>
        </p:nvSpPr>
        <p:spPr bwMode="auto">
          <a:xfrm>
            <a:off x="323850" y="908050"/>
            <a:ext cx="6121400" cy="223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spcBef>
                <a:spcPts val="400"/>
              </a:spcBef>
              <a:buClr>
                <a:schemeClr val="accent1"/>
              </a:buClr>
              <a:buSzPct val="68000"/>
              <a:buFont typeface="Wingdings 3" charset="2"/>
              <a:buChar char=""/>
              <a:defRPr kumimoji="1" sz="27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charset="0"/>
              <a:buChar char="◦"/>
              <a:defRPr kumimoji="1" sz="23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charset="2"/>
              <a:buChar char=""/>
              <a:defRPr kumimoji="1" sz="21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charset="2"/>
              <a:buChar char=""/>
              <a:defRPr kumimoji="1" sz="19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9pPr>
          </a:lstStyle>
          <a:p>
            <a:pPr eaLnBrk="1" hangingPunct="1">
              <a:buFont typeface="Wingdings 3" charset="2"/>
              <a:buNone/>
            </a:pPr>
            <a:r>
              <a:rPr kumimoji="0" lang="ru-RU" altLang="ru-RU" sz="2300" b="1">
                <a:latin typeface="Arial" charset="0"/>
              </a:rPr>
              <a:t>Гиппократ </a:t>
            </a:r>
            <a:r>
              <a:rPr kumimoji="0" lang="ru-RU" altLang="ru-RU" sz="1600">
                <a:latin typeface="Arial" charset="0"/>
              </a:rPr>
              <a:t>(460-370 г. до н.э.). </a:t>
            </a:r>
          </a:p>
          <a:p>
            <a:pPr eaLnBrk="1" hangingPunct="1">
              <a:buFont typeface="Wingdings 3" charset="2"/>
              <a:buNone/>
            </a:pPr>
            <a:r>
              <a:rPr kumimoji="0" lang="ru-RU" altLang="ru-RU" sz="1600">
                <a:latin typeface="Arial" charset="0"/>
              </a:rPr>
              <a:t>Греческий врач, писатель, философ.</a:t>
            </a:r>
          </a:p>
          <a:p>
            <a:pPr eaLnBrk="1" hangingPunct="1">
              <a:buFont typeface="Wingdings 3" charset="2"/>
              <a:buNone/>
            </a:pPr>
            <a:r>
              <a:rPr kumimoji="0" lang="ru-RU" altLang="ru-RU" sz="1600">
                <a:latin typeface="Arial" charset="0"/>
              </a:rPr>
              <a:t>Впервые описал темперамент.</a:t>
            </a:r>
          </a:p>
          <a:p>
            <a:pPr eaLnBrk="1" hangingPunct="1">
              <a:buFont typeface="Wingdings 3" charset="2"/>
              <a:buNone/>
            </a:pPr>
            <a:r>
              <a:rPr kumimoji="0" lang="ru-RU" altLang="ru-RU" sz="1600">
                <a:latin typeface="Arial" charset="0"/>
              </a:rPr>
              <a:t>Создал учение о строении тела и его взаимосвязи с темпераментом и характером.</a:t>
            </a:r>
          </a:p>
          <a:p>
            <a:pPr eaLnBrk="1" hangingPunct="1">
              <a:buFont typeface="Wingdings 3" charset="2"/>
              <a:buNone/>
            </a:pPr>
            <a:r>
              <a:rPr kumimoji="0" lang="ru-RU" altLang="ru-RU" sz="1600">
                <a:latin typeface="Arial" charset="0"/>
              </a:rPr>
              <a:t>Описал физиогномические признаки темперамента и характера.</a:t>
            </a:r>
          </a:p>
        </p:txBody>
      </p:sp>
      <p:sp>
        <p:nvSpPr>
          <p:cNvPr id="6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481513" y="6402388"/>
            <a:ext cx="4645025" cy="455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</p:txBody>
      </p:sp>
    </p:spTree>
    <p:extLst>
      <p:ext uri="{BB962C8B-B14F-4D97-AF65-F5344CB8AC3E}">
        <p14:creationId xmlns:p14="http://schemas.microsoft.com/office/powerpoint/2010/main" val="435894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Содержимое 1"/>
          <p:cNvSpPr>
            <a:spLocks/>
          </p:cNvSpPr>
          <p:nvPr/>
        </p:nvSpPr>
        <p:spPr bwMode="auto">
          <a:xfrm>
            <a:off x="250825" y="1916113"/>
            <a:ext cx="640873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spcBef>
                <a:spcPts val="400"/>
              </a:spcBef>
              <a:buClr>
                <a:schemeClr val="accent1"/>
              </a:buClr>
              <a:buSzPct val="68000"/>
              <a:buFont typeface="Wingdings 3" charset="2"/>
              <a:buChar char=""/>
              <a:defRPr kumimoji="1" sz="27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charset="0"/>
              <a:buChar char="◦"/>
              <a:defRPr kumimoji="1" sz="23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charset="2"/>
              <a:buChar char=""/>
              <a:defRPr kumimoji="1" sz="21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charset="2"/>
              <a:buChar char=""/>
              <a:defRPr kumimoji="1" sz="19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9pPr>
          </a:lstStyle>
          <a:p>
            <a:pPr eaLnBrk="1" hangingPunct="1">
              <a:buFont typeface="Wingdings 3" charset="2"/>
              <a:buNone/>
            </a:pPr>
            <a:r>
              <a:rPr kumimoji="0" lang="ru-RU" altLang="ru-RU" sz="2300" b="1">
                <a:latin typeface="Arial" charset="0"/>
              </a:rPr>
              <a:t>Марк Тулий Цицерон </a:t>
            </a:r>
            <a:r>
              <a:rPr kumimoji="0" lang="ru-RU" altLang="ru-RU" sz="1600">
                <a:latin typeface="Arial" charset="0"/>
              </a:rPr>
              <a:t>(106-43 г до н.э.). </a:t>
            </a:r>
          </a:p>
          <a:p>
            <a:pPr eaLnBrk="1" hangingPunct="1">
              <a:buFont typeface="Wingdings 3" charset="2"/>
              <a:buNone/>
            </a:pPr>
            <a:r>
              <a:rPr kumimoji="0" lang="ru-RU" altLang="ru-RU" sz="1600">
                <a:latin typeface="Arial" charset="0"/>
              </a:rPr>
              <a:t>Первый «физиогномист» древнего Рима.</a:t>
            </a:r>
          </a:p>
          <a:p>
            <a:pPr eaLnBrk="1" hangingPunct="1">
              <a:buFont typeface="Wingdings 3" charset="2"/>
              <a:buNone/>
            </a:pPr>
            <a:r>
              <a:rPr kumimoji="0" lang="ru-RU" altLang="ru-RU" sz="1600">
                <a:latin typeface="Arial" charset="0"/>
              </a:rPr>
              <a:t>Создал описание психологических портретов («образа мыслей и типажа») наиболее известных современников.</a:t>
            </a:r>
          </a:p>
        </p:txBody>
      </p:sp>
      <p:pic>
        <p:nvPicPr>
          <p:cNvPr id="22531" name="Picture 5" descr="Марк Туллий Цицерон">
            <a:hlinkClick r:id="rId2" tooltip="Марк Туллий Цицерон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1557338"/>
            <a:ext cx="2141538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2" name="Rectangle 6"/>
          <p:cNvSpPr>
            <a:spLocks noChangeArrowheads="1"/>
          </p:cNvSpPr>
          <p:nvPr/>
        </p:nvSpPr>
        <p:spPr bwMode="auto">
          <a:xfrm>
            <a:off x="323850" y="3500438"/>
            <a:ext cx="5983288" cy="201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>
                <a:latin typeface="Arial" charset="0"/>
              </a:rPr>
              <a:t>По взгляду узнаешь ты лжеца и ложь.</a:t>
            </a:r>
          </a:p>
          <a:p>
            <a:pPr eaLnBrk="1" hangingPunct="1"/>
            <a:endParaRPr lang="ru-RU" altLang="ru-RU">
              <a:latin typeface="Arial" charset="0"/>
            </a:endParaRPr>
          </a:p>
          <a:p>
            <a:pPr eaLnBrk="1" hangingPunct="1"/>
            <a:r>
              <a:rPr lang="ru-RU" altLang="ru-RU">
                <a:latin typeface="Arial" charset="0"/>
              </a:rPr>
              <a:t>Короткий нос есть признак деспотизма</a:t>
            </a:r>
          </a:p>
          <a:p>
            <a:pPr eaLnBrk="1" hangingPunct="1"/>
            <a:endParaRPr lang="ru-RU" altLang="ru-RU">
              <a:latin typeface="Arial" charset="0"/>
            </a:endParaRPr>
          </a:p>
          <a:p>
            <a:pPr eaLnBrk="1" hangingPunct="1"/>
            <a:r>
              <a:rPr lang="ru-RU" altLang="ru-RU">
                <a:latin typeface="Arial" charset="0"/>
              </a:rPr>
              <a:t>Любовь к вину и наслажденьям отображается в губах.</a:t>
            </a:r>
          </a:p>
          <a:p>
            <a:pPr eaLnBrk="1" hangingPunct="1"/>
            <a:endParaRPr lang="ru-RU" altLang="ru-RU">
              <a:latin typeface="Arial" charset="0"/>
            </a:endParaRPr>
          </a:p>
          <a:p>
            <a:pPr eaLnBrk="1" hangingPunct="1"/>
            <a:r>
              <a:rPr lang="ru-RU" altLang="ru-RU">
                <a:latin typeface="Arial" charset="0"/>
              </a:rPr>
              <a:t>Улыбка наполовину есть верный признак лукавства.</a:t>
            </a:r>
          </a:p>
        </p:txBody>
      </p:sp>
      <p:sp>
        <p:nvSpPr>
          <p:cNvPr id="5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sp>
        <p:nvSpPr>
          <p:cNvPr id="6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481513" y="6402388"/>
            <a:ext cx="4645025" cy="455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</p:txBody>
      </p:sp>
    </p:spTree>
    <p:extLst>
      <p:ext uri="{BB962C8B-B14F-4D97-AF65-F5344CB8AC3E}">
        <p14:creationId xmlns:p14="http://schemas.microsoft.com/office/powerpoint/2010/main" val="101758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Содержимое 1"/>
          <p:cNvSpPr>
            <a:spLocks/>
          </p:cNvSpPr>
          <p:nvPr/>
        </p:nvSpPr>
        <p:spPr bwMode="auto">
          <a:xfrm>
            <a:off x="323850" y="1052513"/>
            <a:ext cx="6408738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spcBef>
                <a:spcPts val="400"/>
              </a:spcBef>
              <a:buClr>
                <a:schemeClr val="accent1"/>
              </a:buClr>
              <a:buSzPct val="68000"/>
              <a:buFont typeface="Wingdings 3" charset="2"/>
              <a:buChar char=""/>
              <a:defRPr kumimoji="1" sz="27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charset="0"/>
              <a:buChar char="◦"/>
              <a:defRPr kumimoji="1" sz="23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charset="2"/>
              <a:buChar char=""/>
              <a:defRPr kumimoji="1" sz="21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charset="2"/>
              <a:buChar char=""/>
              <a:defRPr kumimoji="1" sz="19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9pPr>
          </a:lstStyle>
          <a:p>
            <a:pPr eaLnBrk="1" hangingPunct="1">
              <a:buFont typeface="Wingdings 3" charset="2"/>
              <a:buNone/>
            </a:pPr>
            <a:r>
              <a:rPr kumimoji="0" lang="ru-RU" altLang="ru-RU" sz="1600" b="1">
                <a:latin typeface="Arial" charset="0"/>
              </a:rPr>
              <a:t>Гай Плиний Секунд</a:t>
            </a:r>
            <a:r>
              <a:rPr kumimoji="0" lang="ru-RU" altLang="ru-RU"/>
              <a:t> </a:t>
            </a:r>
            <a:r>
              <a:rPr kumimoji="0" lang="ru-RU" altLang="ru-RU" sz="1600">
                <a:latin typeface="Arial" charset="0"/>
              </a:rPr>
              <a:t>(61-113 г. н.э.), римский публичный деятель, писатель, политик. </a:t>
            </a:r>
          </a:p>
        </p:txBody>
      </p:sp>
      <p:pic>
        <p:nvPicPr>
          <p:cNvPr id="23555" name="Picture 6" descr="плини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765175"/>
            <a:ext cx="1231900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Содержимое 1"/>
          <p:cNvSpPr>
            <a:spLocks/>
          </p:cNvSpPr>
          <p:nvPr/>
        </p:nvSpPr>
        <p:spPr bwMode="auto">
          <a:xfrm>
            <a:off x="323850" y="1989138"/>
            <a:ext cx="6408738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spcBef>
                <a:spcPts val="400"/>
              </a:spcBef>
              <a:buClr>
                <a:schemeClr val="accent1"/>
              </a:buClr>
              <a:buSzPct val="68000"/>
              <a:buFont typeface="Wingdings 3" charset="2"/>
              <a:buChar char=""/>
              <a:defRPr kumimoji="1" sz="27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charset="0"/>
              <a:buChar char="◦"/>
              <a:defRPr kumimoji="1" sz="23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charset="2"/>
              <a:buChar char=""/>
              <a:defRPr kumimoji="1" sz="21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charset="2"/>
              <a:buChar char=""/>
              <a:defRPr kumimoji="1" sz="19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9pPr>
          </a:lstStyle>
          <a:p>
            <a:pPr eaLnBrk="1" hangingPunct="1">
              <a:buFont typeface="Wingdings 3" charset="2"/>
              <a:buNone/>
            </a:pPr>
            <a:r>
              <a:rPr kumimoji="0" lang="ru-RU" altLang="ru-RU" sz="1600" b="1">
                <a:latin typeface="Arial" charset="0"/>
              </a:rPr>
              <a:t>Цельс</a:t>
            </a:r>
            <a:r>
              <a:rPr kumimoji="0" lang="ru-RU" altLang="ru-RU"/>
              <a:t> </a:t>
            </a:r>
            <a:r>
              <a:rPr kumimoji="0" lang="ru-RU" altLang="ru-RU" sz="1600">
                <a:latin typeface="Arial" charset="0"/>
              </a:rPr>
              <a:t>(140-200 г. н.э.), римский публичный деятель, писатель, философ. </a:t>
            </a:r>
          </a:p>
        </p:txBody>
      </p:sp>
      <p:sp>
        <p:nvSpPr>
          <p:cNvPr id="23557" name="Содержимое 1"/>
          <p:cNvSpPr>
            <a:spLocks/>
          </p:cNvSpPr>
          <p:nvPr/>
        </p:nvSpPr>
        <p:spPr bwMode="auto">
          <a:xfrm>
            <a:off x="468313" y="2852738"/>
            <a:ext cx="6408737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spcBef>
                <a:spcPts val="400"/>
              </a:spcBef>
              <a:buClr>
                <a:schemeClr val="accent1"/>
              </a:buClr>
              <a:buSzPct val="68000"/>
              <a:buFont typeface="Wingdings 3" charset="2"/>
              <a:buChar char=""/>
              <a:defRPr kumimoji="1" sz="27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charset="0"/>
              <a:buChar char="◦"/>
              <a:defRPr kumimoji="1" sz="23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charset="2"/>
              <a:buChar char=""/>
              <a:defRPr kumimoji="1" sz="21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charset="2"/>
              <a:buChar char=""/>
              <a:defRPr kumimoji="1" sz="19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9pPr>
          </a:lstStyle>
          <a:p>
            <a:pPr eaLnBrk="1" hangingPunct="1">
              <a:buFont typeface="Wingdings 3" charset="2"/>
              <a:buNone/>
            </a:pPr>
            <a:r>
              <a:rPr kumimoji="0" lang="ru-RU" altLang="ru-RU" sz="1600" b="1">
                <a:latin typeface="Arial" charset="0"/>
              </a:rPr>
              <a:t>Адамантий</a:t>
            </a:r>
            <a:r>
              <a:rPr kumimoji="0" lang="ru-RU" altLang="ru-RU"/>
              <a:t> </a:t>
            </a:r>
            <a:r>
              <a:rPr kumimoji="0" lang="ru-RU" altLang="ru-RU" sz="1600">
                <a:latin typeface="Arial" charset="0"/>
              </a:rPr>
              <a:t>(</a:t>
            </a:r>
            <a:r>
              <a:rPr kumimoji="0" lang="en-US" altLang="ru-RU" sz="1600">
                <a:latin typeface="Arial" charset="0"/>
              </a:rPr>
              <a:t>IV</a:t>
            </a:r>
            <a:r>
              <a:rPr kumimoji="0" lang="ru-RU" altLang="ru-RU" sz="1600">
                <a:latin typeface="Arial" charset="0"/>
              </a:rPr>
              <a:t> г. н.э.), римский врач, философ.. Автор первого специализированного труда по физиогномике в 2х томах.</a:t>
            </a:r>
          </a:p>
        </p:txBody>
      </p:sp>
      <p:pic>
        <p:nvPicPr>
          <p:cNvPr id="23558" name="Picture 10" descr="400px-Aristoteles_Louvre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3213100"/>
            <a:ext cx="1816100" cy="242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12" descr="katon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626644"/>
            <a:ext cx="2286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sp>
        <p:nvSpPr>
          <p:cNvPr id="9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481513" y="6402388"/>
            <a:ext cx="4645025" cy="455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</p:txBody>
      </p:sp>
    </p:spTree>
    <p:extLst>
      <p:ext uri="{BB962C8B-B14F-4D97-AF65-F5344CB8AC3E}">
        <p14:creationId xmlns:p14="http://schemas.microsoft.com/office/powerpoint/2010/main" val="25801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Содержимое 1"/>
          <p:cNvSpPr>
            <a:spLocks/>
          </p:cNvSpPr>
          <p:nvPr/>
        </p:nvSpPr>
        <p:spPr bwMode="auto">
          <a:xfrm>
            <a:off x="1187450" y="1052513"/>
            <a:ext cx="432117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spcBef>
                <a:spcPts val="400"/>
              </a:spcBef>
              <a:buClr>
                <a:schemeClr val="accent1"/>
              </a:buClr>
              <a:buSzPct val="68000"/>
              <a:buFont typeface="Wingdings 3" charset="2"/>
              <a:buChar char=""/>
              <a:defRPr kumimoji="1" sz="27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charset="0"/>
              <a:buChar char="◦"/>
              <a:defRPr kumimoji="1" sz="23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charset="2"/>
              <a:buChar char=""/>
              <a:defRPr kumimoji="1" sz="21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charset="2"/>
              <a:buChar char=""/>
              <a:defRPr kumimoji="1" sz="19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9pPr>
          </a:lstStyle>
          <a:p>
            <a:pPr eaLnBrk="1" hangingPunct="1">
              <a:buFont typeface="Wingdings 3" charset="2"/>
              <a:buNone/>
            </a:pPr>
            <a:r>
              <a:rPr kumimoji="0" lang="ru-RU" altLang="ru-RU" sz="2300" b="1">
                <a:latin typeface="Arial" charset="0"/>
              </a:rPr>
              <a:t>Восточная физиогномика</a:t>
            </a:r>
            <a:endParaRPr kumimoji="0" lang="ru-RU" altLang="ru-RU" sz="1600">
              <a:latin typeface="Arial" charset="0"/>
            </a:endParaRPr>
          </a:p>
        </p:txBody>
      </p:sp>
      <p:sp>
        <p:nvSpPr>
          <p:cNvPr id="94215" name="Rectangle 7"/>
          <p:cNvSpPr>
            <a:spLocks noChangeArrowheads="1"/>
          </p:cNvSpPr>
          <p:nvPr/>
        </p:nvSpPr>
        <p:spPr bwMode="auto">
          <a:xfrm>
            <a:off x="395288" y="1773238"/>
            <a:ext cx="8410575" cy="146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i="1">
                <a:latin typeface="Arial" charset="0"/>
              </a:rPr>
              <a:t>Китайская медицина: трактаты </a:t>
            </a:r>
            <a:r>
              <a:rPr lang="en-US" altLang="ru-RU" i="1">
                <a:latin typeface="Arial" charset="0"/>
              </a:rPr>
              <a:t>III</a:t>
            </a:r>
            <a:r>
              <a:rPr lang="ru-RU" altLang="ru-RU" i="1">
                <a:latin typeface="Arial" charset="0"/>
              </a:rPr>
              <a:t> в. До н.э.</a:t>
            </a:r>
          </a:p>
          <a:p>
            <a:pPr eaLnBrk="1" hangingPunct="1"/>
            <a:endParaRPr lang="ru-RU" altLang="ru-RU" i="1">
              <a:latin typeface="Arial" charset="0"/>
            </a:endParaRPr>
          </a:p>
          <a:p>
            <a:pPr eaLnBrk="1" hangingPunct="1"/>
            <a:r>
              <a:rPr lang="ru-RU" altLang="ru-RU" i="1">
                <a:latin typeface="Arial" charset="0"/>
              </a:rPr>
              <a:t>Сянфа</a:t>
            </a:r>
            <a:r>
              <a:rPr lang="ru-RU" altLang="ru-RU">
                <a:latin typeface="Arial" charset="0"/>
              </a:rPr>
              <a:t> («законы внешнего облика»), </a:t>
            </a:r>
          </a:p>
          <a:p>
            <a:pPr eaLnBrk="1" hangingPunct="1"/>
            <a:r>
              <a:rPr lang="ru-RU" altLang="ru-RU">
                <a:latin typeface="Arial" charset="0"/>
              </a:rPr>
              <a:t>сяншу («искусство гадания по внешнему облику») </a:t>
            </a:r>
          </a:p>
          <a:p>
            <a:pPr eaLnBrk="1" hangingPunct="1"/>
            <a:r>
              <a:rPr lang="ru-RU" altLang="ru-RU">
                <a:latin typeface="Arial" charset="0"/>
              </a:rPr>
              <a:t>сяньжэньшо "искусство предсказания судьбы по внешнему облику"）</a:t>
            </a:r>
            <a:r>
              <a:rPr lang="ru-RU" altLang="ru-RU"/>
              <a:t> </a:t>
            </a:r>
          </a:p>
        </p:txBody>
      </p:sp>
      <p:sp>
        <p:nvSpPr>
          <p:cNvPr id="94216" name="Rectangle 8"/>
          <p:cNvSpPr>
            <a:spLocks noChangeArrowheads="1"/>
          </p:cNvSpPr>
          <p:nvPr/>
        </p:nvSpPr>
        <p:spPr bwMode="auto">
          <a:xfrm>
            <a:off x="468313" y="4076700"/>
            <a:ext cx="8410575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i="1">
                <a:latin typeface="Arial" charset="0"/>
              </a:rPr>
              <a:t>Индийская медицина: трактаты </a:t>
            </a:r>
            <a:r>
              <a:rPr lang="en-US" altLang="ru-RU" i="1">
                <a:latin typeface="Arial" charset="0"/>
              </a:rPr>
              <a:t>IV-I</a:t>
            </a:r>
            <a:r>
              <a:rPr lang="ru-RU" altLang="ru-RU" i="1">
                <a:latin typeface="Arial" charset="0"/>
              </a:rPr>
              <a:t> в. До н.э.</a:t>
            </a:r>
          </a:p>
          <a:p>
            <a:pPr eaLnBrk="1" hangingPunct="1"/>
            <a:endParaRPr lang="ru-RU" altLang="ru-RU" i="1">
              <a:latin typeface="Arial" charset="0"/>
            </a:endParaRPr>
          </a:p>
          <a:p>
            <a:pPr eaLnBrk="1" hangingPunct="1"/>
            <a:r>
              <a:rPr lang="ru-RU" altLang="ru-RU" i="1">
                <a:latin typeface="Arial" charset="0"/>
              </a:rPr>
              <a:t>Сушрута самхита</a:t>
            </a:r>
            <a:r>
              <a:rPr lang="ru-RU" altLang="ru-RU">
                <a:latin typeface="Arial" charset="0"/>
              </a:rPr>
              <a:t> (содержит главы о внешнем виде и его влиянии на болезни), </a:t>
            </a:r>
          </a:p>
          <a:p>
            <a:pPr eaLnBrk="1" hangingPunct="1"/>
            <a:r>
              <a:rPr lang="ru-RU" altLang="ru-RU">
                <a:latin typeface="Arial" charset="0"/>
              </a:rPr>
              <a:t>Чарака-самхита (главы о влиянии болезней на внешний вид человека и его лицо) </a:t>
            </a:r>
          </a:p>
          <a:p>
            <a:pPr eaLnBrk="1" hangingPunct="1"/>
            <a:r>
              <a:rPr lang="ru-RU" altLang="ru-RU">
                <a:latin typeface="Arial" charset="0"/>
              </a:rPr>
              <a:t>Ругвинишчая</a:t>
            </a:r>
            <a:r>
              <a:rPr lang="ru-RU" altLang="ru-RU"/>
              <a:t> </a:t>
            </a:r>
            <a:r>
              <a:rPr lang="ru-RU" altLang="ru-RU">
                <a:latin typeface="Arial" charset="0"/>
              </a:rPr>
              <a:t>(главы о характере и темпераменте)</a:t>
            </a:r>
            <a:endParaRPr lang="ru-RU" altLang="ru-RU"/>
          </a:p>
        </p:txBody>
      </p:sp>
      <p:sp>
        <p:nvSpPr>
          <p:cNvPr id="5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sp>
        <p:nvSpPr>
          <p:cNvPr id="6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481513" y="6402388"/>
            <a:ext cx="4645025" cy="455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</p:txBody>
      </p:sp>
    </p:spTree>
    <p:extLst>
      <p:ext uri="{BB962C8B-B14F-4D97-AF65-F5344CB8AC3E}">
        <p14:creationId xmlns:p14="http://schemas.microsoft.com/office/powerpoint/2010/main" val="200074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Содержимое 1"/>
          <p:cNvSpPr>
            <a:spLocks/>
          </p:cNvSpPr>
          <p:nvPr/>
        </p:nvSpPr>
        <p:spPr bwMode="auto">
          <a:xfrm>
            <a:off x="1187450" y="1052513"/>
            <a:ext cx="432117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spcBef>
                <a:spcPts val="400"/>
              </a:spcBef>
              <a:buClr>
                <a:schemeClr val="accent1"/>
              </a:buClr>
              <a:buSzPct val="68000"/>
              <a:buFont typeface="Wingdings 3" charset="2"/>
              <a:buChar char=""/>
              <a:defRPr kumimoji="1" sz="27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charset="0"/>
              <a:buChar char="◦"/>
              <a:defRPr kumimoji="1" sz="23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charset="2"/>
              <a:buChar char=""/>
              <a:defRPr kumimoji="1" sz="21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charset="2"/>
              <a:buChar char=""/>
              <a:defRPr kumimoji="1" sz="19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9pPr>
          </a:lstStyle>
          <a:p>
            <a:pPr eaLnBrk="1" hangingPunct="1">
              <a:buFont typeface="Wingdings 3" charset="2"/>
              <a:buNone/>
            </a:pPr>
            <a:r>
              <a:rPr kumimoji="0" lang="ru-RU" altLang="ru-RU" sz="2300" b="1">
                <a:latin typeface="Arial" charset="0"/>
              </a:rPr>
              <a:t>Восточная физиогномика</a:t>
            </a:r>
            <a:endParaRPr kumimoji="0" lang="ru-RU" altLang="ru-RU" sz="1600">
              <a:latin typeface="Arial" charset="0"/>
            </a:endParaRPr>
          </a:p>
        </p:txBody>
      </p:sp>
      <p:sp>
        <p:nvSpPr>
          <p:cNvPr id="103428" name="Rectangle 4"/>
          <p:cNvSpPr>
            <a:spLocks noChangeArrowheads="1"/>
          </p:cNvSpPr>
          <p:nvPr/>
        </p:nvSpPr>
        <p:spPr bwMode="auto">
          <a:xfrm>
            <a:off x="395288" y="1639888"/>
            <a:ext cx="6264275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i="1">
                <a:latin typeface="Arial" charset="0"/>
              </a:rPr>
              <a:t>Ибн Сина (Авиценна) </a:t>
            </a:r>
          </a:p>
          <a:p>
            <a:pPr eaLnBrk="1" hangingPunct="1"/>
            <a:endParaRPr lang="ru-RU" altLang="ru-RU" i="1">
              <a:latin typeface="Arial" charset="0"/>
            </a:endParaRPr>
          </a:p>
          <a:p>
            <a:pPr eaLnBrk="1" hangingPunct="1"/>
            <a:r>
              <a:rPr lang="ru-RU" altLang="ru-RU" i="1">
                <a:latin typeface="Arial" charset="0"/>
              </a:rPr>
              <a:t>Разработал свое учение о темпераменте и характере. </a:t>
            </a:r>
          </a:p>
          <a:p>
            <a:pPr eaLnBrk="1" hangingPunct="1"/>
            <a:r>
              <a:rPr lang="ru-RU" altLang="ru-RU" i="1">
                <a:latin typeface="Arial" charset="0"/>
              </a:rPr>
              <a:t>Один из первых стал совмещать Аристотелевскую физиогномику с научным медицинским подходом.</a:t>
            </a:r>
          </a:p>
        </p:txBody>
      </p:sp>
      <p:pic>
        <p:nvPicPr>
          <p:cNvPr id="25604" name="Picture 7" descr="Avicenna TajikistanP17-20Somoni-1999 (cropped)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25" y="38100"/>
            <a:ext cx="20955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9" descr="250px-Canon_ibnsina_arabic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0" y="2862659"/>
            <a:ext cx="2381250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481513" y="6402388"/>
            <a:ext cx="4645025" cy="455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</p:txBody>
      </p:sp>
    </p:spTree>
    <p:extLst>
      <p:ext uri="{BB962C8B-B14F-4D97-AF65-F5344CB8AC3E}">
        <p14:creationId xmlns:p14="http://schemas.microsoft.com/office/powerpoint/2010/main" val="1143210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Содержимое 1"/>
          <p:cNvSpPr>
            <a:spLocks/>
          </p:cNvSpPr>
          <p:nvPr/>
        </p:nvSpPr>
        <p:spPr bwMode="auto">
          <a:xfrm>
            <a:off x="395288" y="1125538"/>
            <a:ext cx="6408737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spcBef>
                <a:spcPts val="400"/>
              </a:spcBef>
              <a:buClr>
                <a:schemeClr val="accent1"/>
              </a:buClr>
              <a:buSzPct val="68000"/>
              <a:buFont typeface="Wingdings 3" charset="2"/>
              <a:buChar char=""/>
              <a:defRPr kumimoji="1" sz="27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charset="0"/>
              <a:buChar char="◦"/>
              <a:defRPr kumimoji="1" sz="23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charset="2"/>
              <a:buChar char=""/>
              <a:defRPr kumimoji="1" sz="21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charset="2"/>
              <a:buChar char=""/>
              <a:defRPr kumimoji="1" sz="19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9pPr>
          </a:lstStyle>
          <a:p>
            <a:pPr eaLnBrk="1" hangingPunct="1">
              <a:buFont typeface="Wingdings 3" charset="2"/>
              <a:buNone/>
            </a:pPr>
            <a:r>
              <a:rPr kumimoji="0" lang="ru-RU" altLang="ru-RU" sz="1600" b="1">
                <a:latin typeface="Arial" charset="0"/>
              </a:rPr>
              <a:t>Леонардо да Винчи</a:t>
            </a:r>
            <a:r>
              <a:rPr kumimoji="0" lang="ru-RU" altLang="ru-RU"/>
              <a:t> </a:t>
            </a:r>
            <a:r>
              <a:rPr kumimoji="0" lang="ru-RU" altLang="ru-RU" sz="1600">
                <a:latin typeface="Arial" charset="0"/>
              </a:rPr>
              <a:t>(1452-1519 гг.), изобретатель, писатель, художник, ученый.</a:t>
            </a:r>
          </a:p>
          <a:p>
            <a:pPr eaLnBrk="1" hangingPunct="1">
              <a:buFont typeface="Wingdings 3" charset="2"/>
              <a:buNone/>
            </a:pPr>
            <a:r>
              <a:rPr kumimoji="0" lang="ru-RU" altLang="ru-RU" sz="1600">
                <a:latin typeface="Arial" charset="0"/>
              </a:rPr>
              <a:t>Ввел математический подход в физиогномику.</a:t>
            </a:r>
          </a:p>
          <a:p>
            <a:pPr eaLnBrk="1" hangingPunct="1">
              <a:buFont typeface="Wingdings 3" charset="2"/>
              <a:buNone/>
            </a:pPr>
            <a:r>
              <a:rPr kumimoji="0" lang="ru-RU" altLang="ru-RU" sz="1600">
                <a:latin typeface="Arial" charset="0"/>
              </a:rPr>
              <a:t>Описал и систематизировал принципы гармонии лица и тела.</a:t>
            </a:r>
          </a:p>
          <a:p>
            <a:pPr eaLnBrk="1" hangingPunct="1">
              <a:buFont typeface="Wingdings 3" charset="2"/>
              <a:buNone/>
            </a:pPr>
            <a:r>
              <a:rPr kumimoji="0" lang="ru-RU" altLang="ru-RU" sz="1600">
                <a:latin typeface="Arial" charset="0"/>
              </a:rPr>
              <a:t>Ввел пропорциональный анализ в физиогномику.</a:t>
            </a:r>
          </a:p>
          <a:p>
            <a:pPr eaLnBrk="1" hangingPunct="1">
              <a:buFont typeface="Wingdings 3" charset="2"/>
              <a:buNone/>
            </a:pPr>
            <a:r>
              <a:rPr kumimoji="0" lang="ru-RU" altLang="ru-RU" sz="1600">
                <a:latin typeface="Arial" charset="0"/>
              </a:rPr>
              <a:t> </a:t>
            </a:r>
          </a:p>
        </p:txBody>
      </p:sp>
      <p:pic>
        <p:nvPicPr>
          <p:cNvPr id="26627" name="Picture 10" descr="1227560636_1216643608_vitruvian-man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8" b="16000"/>
          <a:stretch>
            <a:fillRect/>
          </a:stretch>
        </p:blipFill>
        <p:spPr bwMode="auto">
          <a:xfrm>
            <a:off x="6576020" y="188640"/>
            <a:ext cx="2468562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11" name="Rectangle 11"/>
          <p:cNvSpPr>
            <a:spLocks noChangeArrowheads="1"/>
          </p:cNvSpPr>
          <p:nvPr/>
        </p:nvSpPr>
        <p:spPr bwMode="auto">
          <a:xfrm>
            <a:off x="611188" y="3205163"/>
            <a:ext cx="583247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b="1"/>
              <a:t>Джамбаттиста делла Порта (</a:t>
            </a:r>
            <a:r>
              <a:rPr lang="ru-RU" altLang="ru-RU"/>
              <a:t>1535- 1611 гг).- ученый, врач, алхимик.</a:t>
            </a:r>
          </a:p>
          <a:p>
            <a:pPr eaLnBrk="1" hangingPunct="1"/>
            <a:r>
              <a:rPr lang="ru-RU" altLang="ru-RU"/>
              <a:t>Опубликовал трехтомную работу по физиогномике.</a:t>
            </a:r>
          </a:p>
          <a:p>
            <a:endParaRPr lang="ru-RU" altLang="ru-RU"/>
          </a:p>
        </p:txBody>
      </p:sp>
      <p:pic>
        <p:nvPicPr>
          <p:cNvPr id="26629" name="Picture 13" descr="Giambattista della Porta.jpe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518" y="4005064"/>
            <a:ext cx="1693862" cy="213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15" descr="220px-Porta_title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045" y="2859385"/>
            <a:ext cx="20955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481513" y="6402388"/>
            <a:ext cx="4645025" cy="455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</p:txBody>
      </p:sp>
    </p:spTree>
    <p:extLst>
      <p:ext uri="{BB962C8B-B14F-4D97-AF65-F5344CB8AC3E}">
        <p14:creationId xmlns:p14="http://schemas.microsoft.com/office/powerpoint/2010/main" val="396734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Содержимое 1"/>
          <p:cNvSpPr>
            <a:spLocks/>
          </p:cNvSpPr>
          <p:nvPr/>
        </p:nvSpPr>
        <p:spPr bwMode="auto">
          <a:xfrm>
            <a:off x="250825" y="1916113"/>
            <a:ext cx="640873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spcBef>
                <a:spcPts val="400"/>
              </a:spcBef>
              <a:buClr>
                <a:schemeClr val="accent1"/>
              </a:buClr>
              <a:buSzPct val="68000"/>
              <a:buFont typeface="Wingdings 3" charset="2"/>
              <a:buChar char=""/>
              <a:defRPr kumimoji="1" sz="27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charset="0"/>
              <a:buChar char="◦"/>
              <a:defRPr kumimoji="1" sz="23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charset="2"/>
              <a:buChar char=""/>
              <a:defRPr kumimoji="1" sz="21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charset="2"/>
              <a:buChar char=""/>
              <a:defRPr kumimoji="1" sz="19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9pPr>
          </a:lstStyle>
          <a:p>
            <a:pPr eaLnBrk="1" hangingPunct="1">
              <a:buFont typeface="Wingdings 3" charset="2"/>
              <a:buNone/>
            </a:pPr>
            <a:r>
              <a:rPr kumimoji="0" lang="ru-RU" altLang="ru-RU" sz="2300" b="1">
                <a:latin typeface="Arial" charset="0"/>
              </a:rPr>
              <a:t>Гаспар Лафатер </a:t>
            </a:r>
            <a:r>
              <a:rPr kumimoji="0" lang="ru-RU" altLang="ru-RU" sz="1600">
                <a:latin typeface="Arial" charset="0"/>
              </a:rPr>
              <a:t>(</a:t>
            </a:r>
            <a:r>
              <a:rPr kumimoji="0" lang="ru-RU" altLang="ru-RU" sz="1600"/>
              <a:t>1741–1801)</a:t>
            </a:r>
            <a:r>
              <a:rPr kumimoji="0" lang="ru-RU" altLang="ru-RU"/>
              <a:t> </a:t>
            </a:r>
          </a:p>
          <a:p>
            <a:pPr eaLnBrk="1" hangingPunct="1">
              <a:buFont typeface="Wingdings 3" charset="2"/>
              <a:buNone/>
            </a:pPr>
            <a:r>
              <a:rPr kumimoji="0" lang="ru-RU" altLang="ru-RU" sz="1600"/>
              <a:t>Выпустил четырех-томное издание «Физиогномические фрагменты», содержащее более 1300 портретов и рисунков и до 500 таблиц относительно пропорций лица.</a:t>
            </a:r>
          </a:p>
        </p:txBody>
      </p:sp>
      <p:sp>
        <p:nvSpPr>
          <p:cNvPr id="27651" name="Содержимое 1"/>
          <p:cNvSpPr>
            <a:spLocks/>
          </p:cNvSpPr>
          <p:nvPr/>
        </p:nvSpPr>
        <p:spPr bwMode="auto">
          <a:xfrm>
            <a:off x="-76200" y="198562"/>
            <a:ext cx="91440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spcBef>
                <a:spcPts val="400"/>
              </a:spcBef>
              <a:buClr>
                <a:schemeClr val="accent1"/>
              </a:buClr>
              <a:buSzPct val="68000"/>
              <a:buFont typeface="Wingdings 3" charset="2"/>
              <a:buChar char=""/>
              <a:defRPr kumimoji="1" sz="27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charset="0"/>
              <a:buChar char="◦"/>
              <a:defRPr kumimoji="1" sz="23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charset="2"/>
              <a:buChar char=""/>
              <a:defRPr kumimoji="1" sz="21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charset="2"/>
              <a:buChar char=""/>
              <a:defRPr kumimoji="1" sz="19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buFont typeface="Wingdings 3" charset="2"/>
              <a:buNone/>
            </a:pPr>
            <a:r>
              <a:rPr kumimoji="0" lang="ru-RU" altLang="ru-RU" sz="2300" b="1">
                <a:latin typeface="Arial" charset="0"/>
              </a:rPr>
              <a:t>Медико-психиатрический период психодиагностики</a:t>
            </a:r>
          </a:p>
        </p:txBody>
      </p:sp>
      <p:pic>
        <p:nvPicPr>
          <p:cNvPr id="27652" name="Picture 8" descr="i?id=683846961-61-72&amp;n=21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075" y="787525"/>
            <a:ext cx="2209800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10" descr="i?id=751119210-68-72&amp;n=21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3786250"/>
            <a:ext cx="1812925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12" descr="220px-Divina_proportione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400" y="3833360"/>
            <a:ext cx="1633538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14" descr="File:Morpho durer.JPG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578225"/>
            <a:ext cx="4679950" cy="273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sp>
        <p:nvSpPr>
          <p:cNvPr id="9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481513" y="6402388"/>
            <a:ext cx="4645025" cy="455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</p:txBody>
      </p:sp>
    </p:spTree>
    <p:extLst>
      <p:ext uri="{BB962C8B-B14F-4D97-AF65-F5344CB8AC3E}">
        <p14:creationId xmlns:p14="http://schemas.microsoft.com/office/powerpoint/2010/main" val="212099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Содержимое 1"/>
          <p:cNvSpPr>
            <a:spLocks/>
          </p:cNvSpPr>
          <p:nvPr/>
        </p:nvSpPr>
        <p:spPr bwMode="auto">
          <a:xfrm>
            <a:off x="216694" y="1303338"/>
            <a:ext cx="640873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spcBef>
                <a:spcPts val="400"/>
              </a:spcBef>
              <a:buClr>
                <a:schemeClr val="accent1"/>
              </a:buClr>
              <a:buSzPct val="68000"/>
              <a:buFont typeface="Wingdings 3" charset="2"/>
              <a:buChar char=""/>
              <a:defRPr kumimoji="1" sz="27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charset="0"/>
              <a:buChar char="◦"/>
              <a:defRPr kumimoji="1" sz="23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charset="2"/>
              <a:buChar char=""/>
              <a:defRPr kumimoji="1" sz="21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charset="2"/>
              <a:buChar char=""/>
              <a:defRPr kumimoji="1" sz="19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9pPr>
          </a:lstStyle>
          <a:p>
            <a:pPr eaLnBrk="1" hangingPunct="1">
              <a:buFont typeface="Wingdings 3" charset="2"/>
              <a:buNone/>
            </a:pPr>
            <a:r>
              <a:rPr kumimoji="0" lang="ru-RU" altLang="ru-RU" sz="2300" b="1">
                <a:latin typeface="Arial" charset="0"/>
              </a:rPr>
              <a:t>Франц Йозеф Галль </a:t>
            </a:r>
            <a:r>
              <a:rPr kumimoji="0" lang="ru-RU" altLang="ru-RU" sz="1600">
                <a:latin typeface="Arial" charset="0"/>
              </a:rPr>
              <a:t>(</a:t>
            </a:r>
            <a:r>
              <a:rPr kumimoji="0" lang="ru-RU" altLang="ru-RU" sz="1600"/>
              <a:t>1741–1801)</a:t>
            </a:r>
            <a:r>
              <a:rPr kumimoji="0" lang="ru-RU" altLang="ru-RU"/>
              <a:t> </a:t>
            </a:r>
          </a:p>
          <a:p>
            <a:pPr eaLnBrk="1" hangingPunct="1">
              <a:buFont typeface="Wingdings 3" charset="2"/>
              <a:buNone/>
            </a:pPr>
            <a:r>
              <a:rPr kumimoji="0" lang="ru-RU" altLang="ru-RU" sz="1600"/>
              <a:t>Основатель френологии. Утверждал, что по очертанию черепа можно понять развитие тех или иных участков мозга, а значит, прогнозировать возможности человека.</a:t>
            </a:r>
          </a:p>
        </p:txBody>
      </p:sp>
      <p:sp>
        <p:nvSpPr>
          <p:cNvPr id="28675" name="Содержимое 1"/>
          <p:cNvSpPr>
            <a:spLocks/>
          </p:cNvSpPr>
          <p:nvPr/>
        </p:nvSpPr>
        <p:spPr bwMode="auto">
          <a:xfrm>
            <a:off x="0" y="188913"/>
            <a:ext cx="91440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spcBef>
                <a:spcPts val="400"/>
              </a:spcBef>
              <a:buClr>
                <a:schemeClr val="accent1"/>
              </a:buClr>
              <a:buSzPct val="68000"/>
              <a:buFont typeface="Wingdings 3" charset="2"/>
              <a:buChar char=""/>
              <a:defRPr kumimoji="1" sz="27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charset="0"/>
              <a:buChar char="◦"/>
              <a:defRPr kumimoji="1" sz="23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charset="2"/>
              <a:buChar char=""/>
              <a:defRPr kumimoji="1" sz="21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charset="2"/>
              <a:buChar char=""/>
              <a:defRPr kumimoji="1" sz="19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buFont typeface="Wingdings 3" charset="2"/>
              <a:buNone/>
            </a:pPr>
            <a:r>
              <a:rPr kumimoji="0" lang="ru-RU" altLang="ru-RU" sz="2300" b="1">
                <a:latin typeface="Arial" charset="0"/>
              </a:rPr>
              <a:t>Медико-психиатрический период психодиагностики</a:t>
            </a:r>
          </a:p>
        </p:txBody>
      </p:sp>
      <p:pic>
        <p:nvPicPr>
          <p:cNvPr id="28676" name="Picture 10" descr="i?id=659921374-34-72&amp;n=21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0" y="692151"/>
            <a:ext cx="254000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12" descr="i?id=384111405-11-72&amp;n=21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2852936"/>
            <a:ext cx="3025775" cy="287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16" descr="i?id=159792686-47-72&amp;n=21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116461"/>
            <a:ext cx="5221287" cy="260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sp>
        <p:nvSpPr>
          <p:cNvPr id="8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481513" y="6402388"/>
            <a:ext cx="4645025" cy="455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</p:txBody>
      </p:sp>
    </p:spTree>
    <p:extLst>
      <p:ext uri="{BB962C8B-B14F-4D97-AF65-F5344CB8AC3E}">
        <p14:creationId xmlns:p14="http://schemas.microsoft.com/office/powerpoint/2010/main" val="151389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Содержимое 1"/>
          <p:cNvSpPr>
            <a:spLocks/>
          </p:cNvSpPr>
          <p:nvPr/>
        </p:nvSpPr>
        <p:spPr bwMode="auto">
          <a:xfrm>
            <a:off x="179388" y="1189038"/>
            <a:ext cx="640873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spcBef>
                <a:spcPts val="400"/>
              </a:spcBef>
              <a:buClr>
                <a:schemeClr val="accent1"/>
              </a:buClr>
              <a:buSzPct val="68000"/>
              <a:buFont typeface="Wingdings 3" charset="2"/>
              <a:buChar char=""/>
              <a:defRPr kumimoji="1" sz="27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charset="0"/>
              <a:buChar char="◦"/>
              <a:defRPr kumimoji="1" sz="23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charset="2"/>
              <a:buChar char=""/>
              <a:defRPr kumimoji="1" sz="21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charset="2"/>
              <a:buChar char=""/>
              <a:defRPr kumimoji="1" sz="19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9pPr>
          </a:lstStyle>
          <a:p>
            <a:pPr eaLnBrk="1" hangingPunct="1">
              <a:buFont typeface="Wingdings 3" charset="2"/>
              <a:buNone/>
            </a:pPr>
            <a:r>
              <a:rPr kumimoji="0" lang="ru-RU" altLang="ru-RU" sz="2300" b="1">
                <a:latin typeface="Arial" charset="0"/>
              </a:rPr>
              <a:t>Чезаре Ломброзо </a:t>
            </a:r>
            <a:r>
              <a:rPr kumimoji="0" lang="ru-RU" altLang="ru-RU" sz="1600">
                <a:latin typeface="Arial" charset="0"/>
              </a:rPr>
              <a:t>(</a:t>
            </a:r>
            <a:r>
              <a:rPr kumimoji="0" lang="ru-RU" altLang="ru-RU" sz="1600"/>
              <a:t>1835-1909)</a:t>
            </a:r>
            <a:r>
              <a:rPr kumimoji="0" lang="ru-RU" altLang="ru-RU"/>
              <a:t>.</a:t>
            </a:r>
          </a:p>
          <a:p>
            <a:pPr eaLnBrk="1" hangingPunct="1">
              <a:buFont typeface="Wingdings 3" charset="2"/>
              <a:buNone/>
            </a:pPr>
            <a:r>
              <a:rPr kumimoji="0" lang="ru-RU" altLang="ru-RU" sz="1600"/>
              <a:t>	Врач-психиатр, родоначальник антропологического направления в криминологии и уголовном праве, основной мыслью которого стала идея о прирождённом преступнике.</a:t>
            </a:r>
            <a:r>
              <a:rPr kumimoji="0" lang="ru-RU" altLang="ru-RU"/>
              <a:t> </a:t>
            </a:r>
          </a:p>
        </p:txBody>
      </p:sp>
      <p:sp>
        <p:nvSpPr>
          <p:cNvPr id="29699" name="Содержимое 1"/>
          <p:cNvSpPr>
            <a:spLocks/>
          </p:cNvSpPr>
          <p:nvPr/>
        </p:nvSpPr>
        <p:spPr bwMode="auto">
          <a:xfrm>
            <a:off x="-65881" y="363897"/>
            <a:ext cx="91440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spcBef>
                <a:spcPts val="400"/>
              </a:spcBef>
              <a:buClr>
                <a:schemeClr val="accent1"/>
              </a:buClr>
              <a:buSzPct val="68000"/>
              <a:buFont typeface="Wingdings 3" charset="2"/>
              <a:buChar char=""/>
              <a:defRPr kumimoji="1" sz="27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charset="0"/>
              <a:buChar char="◦"/>
              <a:defRPr kumimoji="1" sz="23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charset="2"/>
              <a:buChar char=""/>
              <a:defRPr kumimoji="1" sz="21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charset="2"/>
              <a:buChar char=""/>
              <a:defRPr kumimoji="1" sz="19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buFont typeface="Wingdings 3" charset="2"/>
              <a:buNone/>
            </a:pPr>
            <a:r>
              <a:rPr kumimoji="0" lang="ru-RU" altLang="ru-RU" sz="2300" b="1">
                <a:latin typeface="Arial" charset="0"/>
              </a:rPr>
              <a:t>Медико-психиатрический период психодиагностики</a:t>
            </a:r>
          </a:p>
        </p:txBody>
      </p:sp>
      <p:pic>
        <p:nvPicPr>
          <p:cNvPr id="29700" name="Picture 9" descr="C Lombroso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0" y="1088157"/>
            <a:ext cx="238125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82" name="Rectangle 10"/>
          <p:cNvSpPr>
            <a:spLocks noChangeArrowheads="1"/>
          </p:cNvSpPr>
          <p:nvPr/>
        </p:nvSpPr>
        <p:spPr bwMode="auto">
          <a:xfrm>
            <a:off x="2484438" y="3429000"/>
            <a:ext cx="4043362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Основные работы – </a:t>
            </a:r>
          </a:p>
          <a:p>
            <a:pPr eaLnBrk="1" hangingPunct="1"/>
            <a:r>
              <a:rPr lang="ru-RU" altLang="ru-RU"/>
              <a:t>«Гениальность и помешательство» </a:t>
            </a:r>
          </a:p>
          <a:p>
            <a:pPr eaLnBrk="1" hangingPunct="1"/>
            <a:r>
              <a:rPr lang="ru-RU" altLang="ru-RU"/>
              <a:t>и «Типы преступников». </a:t>
            </a:r>
          </a:p>
        </p:txBody>
      </p:sp>
      <p:pic>
        <p:nvPicPr>
          <p:cNvPr id="29702" name="Picture 12" descr="Image6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60" y="2879366"/>
            <a:ext cx="2292350" cy="357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sp>
        <p:nvSpPr>
          <p:cNvPr id="8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481513" y="6402388"/>
            <a:ext cx="4645025" cy="455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</p:txBody>
      </p:sp>
    </p:spTree>
    <p:extLst>
      <p:ext uri="{BB962C8B-B14F-4D97-AF65-F5344CB8AC3E}">
        <p14:creationId xmlns:p14="http://schemas.microsoft.com/office/powerpoint/2010/main" val="59941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54756" y="443803"/>
            <a:ext cx="9324528" cy="785818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800" b="1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А.Филатов: несколько слов о себе</a:t>
            </a:r>
          </a:p>
        </p:txBody>
      </p:sp>
      <p:sp>
        <p:nvSpPr>
          <p:cNvPr id="9218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481513" y="6402388"/>
            <a:ext cx="4645025" cy="455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</p:txBody>
      </p:sp>
      <p:sp>
        <p:nvSpPr>
          <p:cNvPr id="6" name="Подзаголовок 6"/>
          <p:cNvSpPr txBox="1">
            <a:spLocks/>
          </p:cNvSpPr>
          <p:nvPr/>
        </p:nvSpPr>
        <p:spPr bwMode="auto">
          <a:xfrm>
            <a:off x="2840038" y="1773238"/>
            <a:ext cx="6053137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1" hangingPunct="1"/>
            <a:r>
              <a:rPr lang="ru-RU" altLang="ru-RU" sz="2400" b="1">
                <a:solidFill>
                  <a:srgbClr val="17375E"/>
                </a:solidFill>
              </a:rPr>
              <a:t>Высшее медицинское и психологическое образование</a:t>
            </a:r>
          </a:p>
          <a:p>
            <a:pPr algn="r" eaLnBrk="1" hangingPunct="1"/>
            <a:r>
              <a:rPr lang="ru-RU" altLang="ru-RU" sz="2400" b="1">
                <a:solidFill>
                  <a:srgbClr val="17375E"/>
                </a:solidFill>
              </a:rPr>
              <a:t>Дополнительное образование в области когнитивистики, нейронаук</a:t>
            </a:r>
            <a:r>
              <a:rPr lang="en-US" altLang="ru-RU" sz="2400" b="1">
                <a:solidFill>
                  <a:srgbClr val="17375E"/>
                </a:solidFill>
              </a:rPr>
              <a:t>,</a:t>
            </a:r>
            <a:r>
              <a:rPr lang="ru-RU" altLang="ru-RU" sz="2400" b="1">
                <a:solidFill>
                  <a:srgbClr val="17375E"/>
                </a:solidFill>
              </a:rPr>
              <a:t> нейротехнологий и </a:t>
            </a:r>
            <a:r>
              <a:rPr lang="en-US" altLang="ru-RU" sz="2400" b="1">
                <a:solidFill>
                  <a:srgbClr val="17375E"/>
                </a:solidFill>
              </a:rPr>
              <a:t>IT.</a:t>
            </a:r>
          </a:p>
          <a:p>
            <a:pPr algn="r" eaLnBrk="1" hangingPunct="1"/>
            <a:r>
              <a:rPr lang="ru-RU" altLang="ru-RU" sz="2400" b="1">
                <a:solidFill>
                  <a:srgbClr val="17375E"/>
                </a:solidFill>
              </a:rPr>
              <a:t>Руководитель лаборатории цифрового профайлинга</a:t>
            </a:r>
          </a:p>
          <a:p>
            <a:pPr algn="r" eaLnBrk="1" hangingPunct="1"/>
            <a:r>
              <a:rPr lang="ru-RU" altLang="ru-RU" sz="2400" b="1">
                <a:solidFill>
                  <a:srgbClr val="17375E"/>
                </a:solidFill>
              </a:rPr>
              <a:t>Эксперт-профайлер международного уровня</a:t>
            </a:r>
          </a:p>
          <a:p>
            <a:pPr algn="r" eaLnBrk="1" hangingPunct="1"/>
            <a:r>
              <a:rPr lang="ru-RU" altLang="ru-RU" sz="2400" b="1">
                <a:solidFill>
                  <a:srgbClr val="17375E"/>
                </a:solidFill>
              </a:rPr>
              <a:t>Автор энциклопедии профайлинга</a:t>
            </a:r>
          </a:p>
          <a:p>
            <a:pPr algn="r" eaLnBrk="1" hangingPunct="1"/>
            <a:endParaRPr lang="ru-RU" altLang="ru-RU" sz="2400" b="1">
              <a:solidFill>
                <a:srgbClr val="17375E"/>
              </a:solidFill>
            </a:endParaRPr>
          </a:p>
        </p:txBody>
      </p:sp>
      <p:sp>
        <p:nvSpPr>
          <p:cNvPr id="9221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689771"/>
            <a:ext cx="2736304" cy="4086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734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Содержимое 1"/>
          <p:cNvSpPr>
            <a:spLocks/>
          </p:cNvSpPr>
          <p:nvPr/>
        </p:nvSpPr>
        <p:spPr bwMode="auto">
          <a:xfrm>
            <a:off x="250825" y="1916113"/>
            <a:ext cx="5545138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spcBef>
                <a:spcPts val="400"/>
              </a:spcBef>
              <a:buClr>
                <a:schemeClr val="accent1"/>
              </a:buClr>
              <a:buSzPct val="68000"/>
              <a:buFont typeface="Wingdings 3" charset="2"/>
              <a:buChar char=""/>
              <a:defRPr kumimoji="1" sz="27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charset="0"/>
              <a:buChar char="◦"/>
              <a:defRPr kumimoji="1" sz="23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charset="2"/>
              <a:buChar char=""/>
              <a:defRPr kumimoji="1" sz="21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charset="2"/>
              <a:buChar char=""/>
              <a:defRPr kumimoji="1" sz="19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9pPr>
          </a:lstStyle>
          <a:p>
            <a:pPr eaLnBrk="1" hangingPunct="1">
              <a:buFont typeface="Wingdings 3" charset="2"/>
              <a:buNone/>
            </a:pPr>
            <a:r>
              <a:rPr kumimoji="0" lang="ru-RU" altLang="ru-RU" sz="2300" b="1">
                <a:latin typeface="Arial" charset="0"/>
              </a:rPr>
              <a:t>Эрнст Кречмер </a:t>
            </a:r>
            <a:r>
              <a:rPr kumimoji="0" lang="ru-RU" altLang="ru-RU" sz="1600">
                <a:latin typeface="Arial" charset="0"/>
              </a:rPr>
              <a:t>(</a:t>
            </a:r>
            <a:r>
              <a:rPr kumimoji="0" lang="ru-RU" altLang="ru-RU" sz="1600"/>
              <a:t>1888 – 1964 г)</a:t>
            </a:r>
            <a:r>
              <a:rPr kumimoji="0" lang="ru-RU" altLang="ru-RU"/>
              <a:t>.</a:t>
            </a:r>
          </a:p>
          <a:p>
            <a:pPr eaLnBrk="1" hangingPunct="1">
              <a:buFont typeface="Wingdings 3" charset="2"/>
              <a:buNone/>
            </a:pPr>
            <a:r>
              <a:rPr kumimoji="0" lang="ru-RU" altLang="ru-RU" sz="1600"/>
              <a:t>	врач-психиатр, создатель типологии темпераментов на основе телосложения.</a:t>
            </a:r>
            <a:endParaRPr kumimoji="0" lang="ru-RU" altLang="ru-RU"/>
          </a:p>
        </p:txBody>
      </p:sp>
      <p:sp>
        <p:nvSpPr>
          <p:cNvPr id="30723" name="Содержимое 1"/>
          <p:cNvSpPr>
            <a:spLocks/>
          </p:cNvSpPr>
          <p:nvPr/>
        </p:nvSpPr>
        <p:spPr bwMode="auto">
          <a:xfrm>
            <a:off x="-108520" y="224954"/>
            <a:ext cx="91440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spcBef>
                <a:spcPts val="400"/>
              </a:spcBef>
              <a:buClr>
                <a:schemeClr val="accent1"/>
              </a:buClr>
              <a:buSzPct val="68000"/>
              <a:buFont typeface="Wingdings 3" charset="2"/>
              <a:buChar char=""/>
              <a:defRPr kumimoji="1" sz="27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charset="0"/>
              <a:buChar char="◦"/>
              <a:defRPr kumimoji="1" sz="23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charset="2"/>
              <a:buChar char=""/>
              <a:defRPr kumimoji="1" sz="21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charset="2"/>
              <a:buChar char=""/>
              <a:defRPr kumimoji="1" sz="19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buFont typeface="Wingdings 3" charset="2"/>
              <a:buNone/>
            </a:pPr>
            <a:r>
              <a:rPr kumimoji="0" lang="ru-RU" altLang="ru-RU" sz="2300" b="1">
                <a:latin typeface="Arial" charset="0"/>
              </a:rPr>
              <a:t>Медико-психиатрический период психодиагностики</a:t>
            </a:r>
          </a:p>
        </p:txBody>
      </p:sp>
      <p:pic>
        <p:nvPicPr>
          <p:cNvPr id="30724" name="Picture 11" descr="220px-Ernst_Kretschmer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798513"/>
            <a:ext cx="2619375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13" descr="1000111611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357563"/>
            <a:ext cx="19050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15" descr="237509_html_m4d427aa3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789040"/>
            <a:ext cx="4470400" cy="246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sp>
        <p:nvSpPr>
          <p:cNvPr id="8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481513" y="6402388"/>
            <a:ext cx="4645025" cy="455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</p:txBody>
      </p:sp>
    </p:spTree>
    <p:extLst>
      <p:ext uri="{BB962C8B-B14F-4D97-AF65-F5344CB8AC3E}">
        <p14:creationId xmlns:p14="http://schemas.microsoft.com/office/powerpoint/2010/main" val="57119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Содержимое 1"/>
          <p:cNvSpPr>
            <a:spLocks/>
          </p:cNvSpPr>
          <p:nvPr/>
        </p:nvSpPr>
        <p:spPr bwMode="auto">
          <a:xfrm>
            <a:off x="0" y="1412875"/>
            <a:ext cx="5868988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spcBef>
                <a:spcPts val="400"/>
              </a:spcBef>
              <a:buClr>
                <a:schemeClr val="accent1"/>
              </a:buClr>
              <a:buSzPct val="68000"/>
              <a:buFont typeface="Wingdings 3" charset="2"/>
              <a:buChar char=""/>
              <a:defRPr kumimoji="1" sz="27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charset="0"/>
              <a:buChar char="◦"/>
              <a:defRPr kumimoji="1" sz="23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charset="2"/>
              <a:buChar char=""/>
              <a:defRPr kumimoji="1" sz="21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charset="2"/>
              <a:buChar char=""/>
              <a:defRPr kumimoji="1" sz="19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9pPr>
          </a:lstStyle>
          <a:p>
            <a:pPr eaLnBrk="1" hangingPunct="1">
              <a:buFont typeface="Wingdings 3" charset="2"/>
              <a:buNone/>
            </a:pPr>
            <a:r>
              <a:rPr kumimoji="0" lang="ru-RU" altLang="ru-RU" sz="2300" b="1">
                <a:latin typeface="Arial" charset="0"/>
              </a:rPr>
              <a:t>Карл Леонгард </a:t>
            </a:r>
            <a:r>
              <a:rPr kumimoji="0" lang="ru-RU" altLang="ru-RU" sz="1600">
                <a:latin typeface="Arial" charset="0"/>
              </a:rPr>
              <a:t>(</a:t>
            </a:r>
            <a:r>
              <a:rPr kumimoji="0" lang="ru-RU" altLang="ru-RU" sz="1600"/>
              <a:t>1904 - 1988 г)</a:t>
            </a:r>
            <a:r>
              <a:rPr kumimoji="0" lang="ru-RU" altLang="ru-RU"/>
              <a:t>, </a:t>
            </a:r>
            <a:r>
              <a:rPr kumimoji="0" lang="ru-RU" altLang="ru-RU" sz="2300" b="1">
                <a:latin typeface="Arial" charset="0"/>
              </a:rPr>
              <a:t>Личко А.Е. </a:t>
            </a:r>
            <a:r>
              <a:rPr kumimoji="0" lang="ru-RU" altLang="ru-RU" sz="1600"/>
              <a:t>(1926-1996 г)</a:t>
            </a:r>
          </a:p>
          <a:p>
            <a:pPr eaLnBrk="1" hangingPunct="1">
              <a:buFont typeface="Wingdings 3" charset="2"/>
              <a:buNone/>
            </a:pPr>
            <a:r>
              <a:rPr kumimoji="0" lang="ru-RU" altLang="ru-RU" sz="1600"/>
              <a:t>	врачи-психиатры, создатели учения об акцентуации личности, характерологии.</a:t>
            </a:r>
            <a:endParaRPr kumimoji="0" lang="ru-RU" altLang="ru-RU"/>
          </a:p>
        </p:txBody>
      </p:sp>
      <p:sp>
        <p:nvSpPr>
          <p:cNvPr id="31747" name="Содержимое 1"/>
          <p:cNvSpPr>
            <a:spLocks/>
          </p:cNvSpPr>
          <p:nvPr/>
        </p:nvSpPr>
        <p:spPr bwMode="auto">
          <a:xfrm>
            <a:off x="0" y="178593"/>
            <a:ext cx="91440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spcBef>
                <a:spcPts val="400"/>
              </a:spcBef>
              <a:buClr>
                <a:schemeClr val="accent1"/>
              </a:buClr>
              <a:buSzPct val="68000"/>
              <a:buFont typeface="Wingdings 3" charset="2"/>
              <a:buChar char=""/>
              <a:defRPr kumimoji="1" sz="27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charset="0"/>
              <a:buChar char="◦"/>
              <a:defRPr kumimoji="1" sz="23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charset="2"/>
              <a:buChar char=""/>
              <a:defRPr kumimoji="1" sz="21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charset="2"/>
              <a:buChar char=""/>
              <a:defRPr kumimoji="1" sz="19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buFont typeface="Wingdings 3" charset="2"/>
              <a:buNone/>
            </a:pPr>
            <a:r>
              <a:rPr kumimoji="0" lang="ru-RU" altLang="ru-RU" sz="2300" b="1">
                <a:latin typeface="Arial" charset="0"/>
              </a:rPr>
              <a:t>Медико-психиатрический период психодиагностики</a:t>
            </a:r>
          </a:p>
        </p:txBody>
      </p:sp>
      <p:pic>
        <p:nvPicPr>
          <p:cNvPr id="31748" name="Picture 13" descr="Leongardkarl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61"/>
          <a:stretch>
            <a:fillRect/>
          </a:stretch>
        </p:blipFill>
        <p:spPr bwMode="auto">
          <a:xfrm>
            <a:off x="6588125" y="836612"/>
            <a:ext cx="2346325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15" descr="i?id=568291310-50-72&amp;n=21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98" t="2646" r="26015" b="9348"/>
          <a:stretch>
            <a:fillRect/>
          </a:stretch>
        </p:blipFill>
        <p:spPr bwMode="auto">
          <a:xfrm>
            <a:off x="611188" y="3429000"/>
            <a:ext cx="1655762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17" descr="0c212d050740851749b93a7f54e9d397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1" y="2565400"/>
            <a:ext cx="2748831" cy="3522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19" descr="lichko_a_e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3442320"/>
            <a:ext cx="1946275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sp>
        <p:nvSpPr>
          <p:cNvPr id="9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481513" y="6402388"/>
            <a:ext cx="4645025" cy="455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</p:txBody>
      </p:sp>
    </p:spTree>
    <p:extLst>
      <p:ext uri="{BB962C8B-B14F-4D97-AF65-F5344CB8AC3E}">
        <p14:creationId xmlns:p14="http://schemas.microsoft.com/office/powerpoint/2010/main" val="79494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Содержимое 1"/>
          <p:cNvSpPr>
            <a:spLocks/>
          </p:cNvSpPr>
          <p:nvPr/>
        </p:nvSpPr>
        <p:spPr bwMode="auto">
          <a:xfrm>
            <a:off x="0" y="1412875"/>
            <a:ext cx="5868988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spcBef>
                <a:spcPts val="400"/>
              </a:spcBef>
              <a:buClr>
                <a:schemeClr val="accent1"/>
              </a:buClr>
              <a:buSzPct val="68000"/>
              <a:buFont typeface="Wingdings 3" charset="2"/>
              <a:buChar char=""/>
              <a:defRPr kumimoji="1" sz="27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charset="0"/>
              <a:buChar char="◦"/>
              <a:defRPr kumimoji="1" sz="23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charset="2"/>
              <a:buChar char=""/>
              <a:defRPr kumimoji="1" sz="21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charset="2"/>
              <a:buChar char=""/>
              <a:defRPr kumimoji="1" sz="19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9pPr>
          </a:lstStyle>
          <a:p>
            <a:pPr eaLnBrk="1" hangingPunct="1">
              <a:buFont typeface="Wingdings 3" charset="2"/>
              <a:buNone/>
            </a:pPr>
            <a:r>
              <a:rPr kumimoji="0" lang="ru-RU" altLang="ru-RU" sz="2300" b="1">
                <a:latin typeface="Arial" charset="0"/>
              </a:rPr>
              <a:t>Зигмунд Фрейд </a:t>
            </a:r>
            <a:r>
              <a:rPr kumimoji="0" lang="ru-RU" altLang="ru-RU" sz="1600"/>
              <a:t>(1856-1939 г)</a:t>
            </a:r>
          </a:p>
          <a:p>
            <a:pPr eaLnBrk="1" hangingPunct="1">
              <a:buFont typeface="Wingdings 3" charset="2"/>
              <a:buNone/>
            </a:pPr>
            <a:r>
              <a:rPr kumimoji="0" lang="ru-RU" altLang="ru-RU" sz="1600"/>
              <a:t>	врач-психиатр, основатель психоанализа.</a:t>
            </a:r>
            <a:endParaRPr kumimoji="0" lang="ru-RU" altLang="ru-RU"/>
          </a:p>
        </p:txBody>
      </p:sp>
      <p:sp>
        <p:nvSpPr>
          <p:cNvPr id="32771" name="Содержимое 1"/>
          <p:cNvSpPr>
            <a:spLocks/>
          </p:cNvSpPr>
          <p:nvPr/>
        </p:nvSpPr>
        <p:spPr bwMode="auto">
          <a:xfrm>
            <a:off x="0" y="765175"/>
            <a:ext cx="91440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spcBef>
                <a:spcPts val="400"/>
              </a:spcBef>
              <a:buClr>
                <a:schemeClr val="accent1"/>
              </a:buClr>
              <a:buSzPct val="68000"/>
              <a:buFont typeface="Wingdings 3" charset="2"/>
              <a:buChar char=""/>
              <a:defRPr kumimoji="1" sz="27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charset="0"/>
              <a:buChar char="◦"/>
              <a:defRPr kumimoji="1" sz="23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charset="2"/>
              <a:buChar char=""/>
              <a:defRPr kumimoji="1" sz="21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charset="2"/>
              <a:buChar char=""/>
              <a:defRPr kumimoji="1" sz="19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buFont typeface="Wingdings 3" charset="2"/>
              <a:buNone/>
            </a:pPr>
            <a:r>
              <a:rPr kumimoji="0" lang="ru-RU" altLang="ru-RU" sz="2300" b="1">
                <a:latin typeface="Arial" charset="0"/>
              </a:rPr>
              <a:t>Типологический период психодиагностики</a:t>
            </a:r>
          </a:p>
        </p:txBody>
      </p:sp>
      <p:pic>
        <p:nvPicPr>
          <p:cNvPr id="32772" name="Picture 10" descr="Sigmund Freud LIFE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1341438"/>
            <a:ext cx="2381250" cy="3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12" descr="grammatika_angliyskogo_yazyka_otvety_baranovskaya_1088_6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3711576"/>
            <a:ext cx="3711575" cy="268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14" descr="wQ_Kq_SP0F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4" t="8389" r="4222" b="11160"/>
          <a:stretch>
            <a:fillRect/>
          </a:stretch>
        </p:blipFill>
        <p:spPr bwMode="auto">
          <a:xfrm>
            <a:off x="2627313" y="2349500"/>
            <a:ext cx="388937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sp>
        <p:nvSpPr>
          <p:cNvPr id="8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481513" y="6402388"/>
            <a:ext cx="4645025" cy="455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</p:txBody>
      </p:sp>
    </p:spTree>
    <p:extLst>
      <p:ext uri="{BB962C8B-B14F-4D97-AF65-F5344CB8AC3E}">
        <p14:creationId xmlns:p14="http://schemas.microsoft.com/office/powerpoint/2010/main" val="1226377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Содержимое 1"/>
          <p:cNvSpPr>
            <a:spLocks/>
          </p:cNvSpPr>
          <p:nvPr/>
        </p:nvSpPr>
        <p:spPr bwMode="auto">
          <a:xfrm>
            <a:off x="0" y="1412875"/>
            <a:ext cx="5868988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spcBef>
                <a:spcPts val="400"/>
              </a:spcBef>
              <a:buClr>
                <a:schemeClr val="accent1"/>
              </a:buClr>
              <a:buSzPct val="68000"/>
              <a:buFont typeface="Wingdings 3" charset="2"/>
              <a:buChar char=""/>
              <a:defRPr kumimoji="1" sz="27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charset="0"/>
              <a:buChar char="◦"/>
              <a:defRPr kumimoji="1" sz="23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charset="2"/>
              <a:buChar char=""/>
              <a:defRPr kumimoji="1" sz="21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charset="2"/>
              <a:buChar char=""/>
              <a:defRPr kumimoji="1" sz="19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9pPr>
          </a:lstStyle>
          <a:p>
            <a:pPr eaLnBrk="1" hangingPunct="1">
              <a:buFont typeface="Wingdings 3" charset="2"/>
              <a:buNone/>
            </a:pPr>
            <a:r>
              <a:rPr kumimoji="0" lang="ru-RU" altLang="ru-RU" sz="2300" b="1">
                <a:latin typeface="Arial" charset="0"/>
              </a:rPr>
              <a:t>Карл Густав Юнг </a:t>
            </a:r>
            <a:r>
              <a:rPr kumimoji="0" lang="ru-RU" altLang="ru-RU" sz="1600"/>
              <a:t>(1875-1961 г)</a:t>
            </a:r>
          </a:p>
          <a:p>
            <a:pPr eaLnBrk="1" hangingPunct="1">
              <a:buFont typeface="Wingdings 3" charset="2"/>
              <a:buNone/>
            </a:pPr>
            <a:r>
              <a:rPr kumimoji="0" lang="ru-RU" altLang="ru-RU" sz="1600"/>
              <a:t>	врач-психиатр, основатель аналитической психологии.</a:t>
            </a:r>
            <a:endParaRPr kumimoji="0" lang="ru-RU" altLang="ru-RU"/>
          </a:p>
        </p:txBody>
      </p:sp>
      <p:sp>
        <p:nvSpPr>
          <p:cNvPr id="33795" name="Содержимое 1"/>
          <p:cNvSpPr>
            <a:spLocks/>
          </p:cNvSpPr>
          <p:nvPr/>
        </p:nvSpPr>
        <p:spPr bwMode="auto">
          <a:xfrm>
            <a:off x="0" y="765175"/>
            <a:ext cx="91440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spcBef>
                <a:spcPts val="400"/>
              </a:spcBef>
              <a:buClr>
                <a:schemeClr val="accent1"/>
              </a:buClr>
              <a:buSzPct val="68000"/>
              <a:buFont typeface="Wingdings 3" charset="2"/>
              <a:buChar char=""/>
              <a:defRPr kumimoji="1" sz="27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charset="0"/>
              <a:buChar char="◦"/>
              <a:defRPr kumimoji="1" sz="23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charset="2"/>
              <a:buChar char=""/>
              <a:defRPr kumimoji="1" sz="21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charset="2"/>
              <a:buChar char=""/>
              <a:defRPr kumimoji="1" sz="19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buFont typeface="Wingdings 3" charset="2"/>
              <a:buNone/>
            </a:pPr>
            <a:r>
              <a:rPr kumimoji="0" lang="ru-RU" altLang="ru-RU" sz="2300" b="1">
                <a:latin typeface="Arial" charset="0"/>
              </a:rPr>
              <a:t>Типологический период психодиагностики</a:t>
            </a:r>
          </a:p>
        </p:txBody>
      </p:sp>
      <p:pic>
        <p:nvPicPr>
          <p:cNvPr id="33796" name="Picture 9" descr="bradi_ching_07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50" y="1268413"/>
            <a:ext cx="2867025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9578" name="Group 10"/>
          <p:cNvGrpSpPr>
            <a:grpSpLocks noChangeAspect="1"/>
          </p:cNvGrpSpPr>
          <p:nvPr/>
        </p:nvGrpSpPr>
        <p:grpSpPr bwMode="auto">
          <a:xfrm>
            <a:off x="755650" y="2708275"/>
            <a:ext cx="4249738" cy="3868738"/>
            <a:chOff x="1518" y="1066"/>
            <a:chExt cx="2679" cy="2679"/>
          </a:xfrm>
        </p:grpSpPr>
        <p:sp>
          <p:nvSpPr>
            <p:cNvPr id="33798" name="AutoShape 11"/>
            <p:cNvSpPr>
              <a:spLocks noChangeAspect="1" noChangeArrowheads="1" noTextEdit="1"/>
            </p:cNvSpPr>
            <p:nvPr/>
          </p:nvSpPr>
          <p:spPr bwMode="auto">
            <a:xfrm>
              <a:off x="1518" y="1066"/>
              <a:ext cx="2679" cy="2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3799" name="_s109580"/>
            <p:cNvSpPr>
              <a:spLocks noChangeShapeType="1"/>
            </p:cNvSpPr>
            <p:nvPr/>
          </p:nvSpPr>
          <p:spPr bwMode="auto">
            <a:xfrm flipH="1" flipV="1">
              <a:off x="2221" y="2199"/>
              <a:ext cx="320" cy="10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/>
            </a:p>
          </p:txBody>
        </p:sp>
        <p:sp>
          <p:nvSpPr>
            <p:cNvPr id="33800" name="_s109581"/>
            <p:cNvSpPr>
              <a:spLocks noChangeArrowheads="1"/>
            </p:cNvSpPr>
            <p:nvPr/>
          </p:nvSpPr>
          <p:spPr bwMode="auto">
            <a:xfrm>
              <a:off x="1571" y="1763"/>
              <a:ext cx="667" cy="667"/>
            </a:xfrm>
            <a:prstGeom prst="ellipse">
              <a:avLst/>
            </a:prstGeom>
            <a:solidFill>
              <a:schemeClr val="bg1"/>
            </a:solidFill>
            <a:ln w="76200" cmpd="dbl">
              <a:solidFill>
                <a:schemeClr val="accent2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>
                <a:defRPr kumimoji="1">
                  <a:solidFill>
                    <a:schemeClr val="tx1"/>
                  </a:solidFill>
                  <a:latin typeface="Lucida Sans Unicode" charset="0"/>
                  <a:ea typeface="Arial" charset="0"/>
                  <a:cs typeface="Arial" charset="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Lucida Sans Unicode" charset="0"/>
                  <a:ea typeface="Arial" charset="0"/>
                  <a:cs typeface="Arial" charset="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Lucida Sans Unicode" charset="0"/>
                  <a:ea typeface="Arial" charset="0"/>
                  <a:cs typeface="Arial" charset="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Lucida Sans Unicode" charset="0"/>
                  <a:ea typeface="Arial" charset="0"/>
                  <a:cs typeface="Arial" charset="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Lucida Sans Unicode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Lucida Sans Unicode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Lucida Sans Unicode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Lucida Sans Unicode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Lucida Sans Unicode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kumimoji="0" lang="ru-RU" altLang="ru-RU" sz="1500" b="1">
                  <a:latin typeface="Arial" charset="0"/>
                </a:rPr>
                <a:t>Анимус</a:t>
              </a:r>
            </a:p>
          </p:txBody>
        </p:sp>
        <p:sp>
          <p:nvSpPr>
            <p:cNvPr id="33801" name="_s109582"/>
            <p:cNvSpPr>
              <a:spLocks noChangeShapeType="1"/>
            </p:cNvSpPr>
            <p:nvPr/>
          </p:nvSpPr>
          <p:spPr bwMode="auto">
            <a:xfrm flipH="1">
              <a:off x="2464" y="2674"/>
              <a:ext cx="198" cy="27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/>
            </a:p>
          </p:txBody>
        </p:sp>
        <p:sp>
          <p:nvSpPr>
            <p:cNvPr id="33802" name="_s109583"/>
            <p:cNvSpPr>
              <a:spLocks noChangeArrowheads="1"/>
            </p:cNvSpPr>
            <p:nvPr/>
          </p:nvSpPr>
          <p:spPr bwMode="auto">
            <a:xfrm>
              <a:off x="1935" y="2883"/>
              <a:ext cx="667" cy="667"/>
            </a:xfrm>
            <a:prstGeom prst="ellipse">
              <a:avLst/>
            </a:prstGeom>
            <a:solidFill>
              <a:schemeClr val="bg1"/>
            </a:solidFill>
            <a:ln w="76200" cmpd="dbl">
              <a:solidFill>
                <a:schemeClr val="hlink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>
                <a:defRPr kumimoji="1">
                  <a:solidFill>
                    <a:schemeClr val="tx1"/>
                  </a:solidFill>
                  <a:latin typeface="Lucida Sans Unicode" charset="0"/>
                  <a:ea typeface="Arial" charset="0"/>
                  <a:cs typeface="Arial" charset="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Lucida Sans Unicode" charset="0"/>
                  <a:ea typeface="Arial" charset="0"/>
                  <a:cs typeface="Arial" charset="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Lucida Sans Unicode" charset="0"/>
                  <a:ea typeface="Arial" charset="0"/>
                  <a:cs typeface="Arial" charset="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Lucida Sans Unicode" charset="0"/>
                  <a:ea typeface="Arial" charset="0"/>
                  <a:cs typeface="Arial" charset="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Lucida Sans Unicode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Lucida Sans Unicode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Lucida Sans Unicode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Lucida Sans Unicode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Lucida Sans Unicode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kumimoji="0" lang="ru-RU" altLang="ru-RU" sz="1500" b="1">
                <a:latin typeface="Arial" charset="0"/>
              </a:endParaRPr>
            </a:p>
            <a:p>
              <a:pPr algn="ctr" eaLnBrk="1" hangingPunct="1"/>
              <a:r>
                <a:rPr kumimoji="0" lang="ru-RU" altLang="ru-RU" sz="1500" b="1">
                  <a:latin typeface="Arial" charset="0"/>
                </a:rPr>
                <a:t>Анима </a:t>
              </a:r>
            </a:p>
            <a:p>
              <a:pPr algn="ctr" eaLnBrk="1" hangingPunct="1"/>
              <a:endParaRPr kumimoji="0" lang="ru-RU" altLang="ru-RU" sz="1500" b="1">
                <a:latin typeface="Arial" charset="0"/>
              </a:endParaRPr>
            </a:p>
          </p:txBody>
        </p:sp>
        <p:sp>
          <p:nvSpPr>
            <p:cNvPr id="33803" name="_s109584"/>
            <p:cNvSpPr>
              <a:spLocks noChangeShapeType="1"/>
            </p:cNvSpPr>
            <p:nvPr/>
          </p:nvSpPr>
          <p:spPr bwMode="auto">
            <a:xfrm>
              <a:off x="3052" y="2674"/>
              <a:ext cx="199" cy="27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/>
            </a:p>
          </p:txBody>
        </p:sp>
        <p:sp>
          <p:nvSpPr>
            <p:cNvPr id="33804" name="_s109585"/>
            <p:cNvSpPr>
              <a:spLocks noChangeArrowheads="1"/>
            </p:cNvSpPr>
            <p:nvPr/>
          </p:nvSpPr>
          <p:spPr bwMode="auto">
            <a:xfrm>
              <a:off x="3113" y="2883"/>
              <a:ext cx="667" cy="667"/>
            </a:xfrm>
            <a:prstGeom prst="ellipse">
              <a:avLst/>
            </a:prstGeom>
            <a:solidFill>
              <a:schemeClr val="bg1"/>
            </a:solidFill>
            <a:ln w="76200" cmpd="dbl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>
                <a:defRPr kumimoji="1">
                  <a:solidFill>
                    <a:schemeClr val="tx1"/>
                  </a:solidFill>
                  <a:latin typeface="Lucida Sans Unicode" charset="0"/>
                  <a:ea typeface="Arial" charset="0"/>
                  <a:cs typeface="Arial" charset="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Lucida Sans Unicode" charset="0"/>
                  <a:ea typeface="Arial" charset="0"/>
                  <a:cs typeface="Arial" charset="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Lucida Sans Unicode" charset="0"/>
                  <a:ea typeface="Arial" charset="0"/>
                  <a:cs typeface="Arial" charset="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Lucida Sans Unicode" charset="0"/>
                  <a:ea typeface="Arial" charset="0"/>
                  <a:cs typeface="Arial" charset="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Lucida Sans Unicode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Lucida Sans Unicode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Lucida Sans Unicode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Lucida Sans Unicode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Lucida Sans Unicode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kumimoji="0" lang="ru-RU" altLang="ru-RU" sz="1500" b="1">
                  <a:latin typeface="Arial" charset="0"/>
                </a:rPr>
                <a:t>Самость</a:t>
              </a:r>
            </a:p>
          </p:txBody>
        </p:sp>
        <p:sp>
          <p:nvSpPr>
            <p:cNvPr id="33805" name="_s109586"/>
            <p:cNvSpPr>
              <a:spLocks noChangeShapeType="1"/>
            </p:cNvSpPr>
            <p:nvPr/>
          </p:nvSpPr>
          <p:spPr bwMode="auto">
            <a:xfrm flipV="1">
              <a:off x="3173" y="2198"/>
              <a:ext cx="321" cy="10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/>
            </a:p>
          </p:txBody>
        </p:sp>
        <p:sp>
          <p:nvSpPr>
            <p:cNvPr id="33806" name="_s109587"/>
            <p:cNvSpPr>
              <a:spLocks noChangeArrowheads="1"/>
            </p:cNvSpPr>
            <p:nvPr/>
          </p:nvSpPr>
          <p:spPr bwMode="auto">
            <a:xfrm>
              <a:off x="3477" y="1763"/>
              <a:ext cx="667" cy="667"/>
            </a:xfrm>
            <a:prstGeom prst="ellipse">
              <a:avLst/>
            </a:prstGeom>
            <a:solidFill>
              <a:schemeClr val="bg1"/>
            </a:solidFill>
            <a:ln w="76200" cmpd="dbl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>
                <a:defRPr kumimoji="1">
                  <a:solidFill>
                    <a:schemeClr val="tx1"/>
                  </a:solidFill>
                  <a:latin typeface="Lucida Sans Unicode" charset="0"/>
                  <a:ea typeface="Arial" charset="0"/>
                  <a:cs typeface="Arial" charset="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Lucida Sans Unicode" charset="0"/>
                  <a:ea typeface="Arial" charset="0"/>
                  <a:cs typeface="Arial" charset="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Lucida Sans Unicode" charset="0"/>
                  <a:ea typeface="Arial" charset="0"/>
                  <a:cs typeface="Arial" charset="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Lucida Sans Unicode" charset="0"/>
                  <a:ea typeface="Arial" charset="0"/>
                  <a:cs typeface="Arial" charset="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Lucida Sans Unicode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Lucida Sans Unicode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Lucida Sans Unicode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Lucida Sans Unicode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Lucida Sans Unicode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kumimoji="0" lang="ru-RU" altLang="ru-RU" sz="1500" b="1">
                  <a:latin typeface="Arial" charset="0"/>
                </a:rPr>
                <a:t>Тень</a:t>
              </a:r>
            </a:p>
          </p:txBody>
        </p:sp>
        <p:sp>
          <p:nvSpPr>
            <p:cNvPr id="33807" name="_s109588"/>
            <p:cNvSpPr>
              <a:spLocks noChangeShapeType="1"/>
            </p:cNvSpPr>
            <p:nvPr/>
          </p:nvSpPr>
          <p:spPr bwMode="auto">
            <a:xfrm flipV="1">
              <a:off x="2857" y="1736"/>
              <a:ext cx="0" cy="33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/>
            </a:p>
          </p:txBody>
        </p:sp>
        <p:sp>
          <p:nvSpPr>
            <p:cNvPr id="33808" name="_s109589"/>
            <p:cNvSpPr>
              <a:spLocks noChangeArrowheads="1"/>
            </p:cNvSpPr>
            <p:nvPr/>
          </p:nvSpPr>
          <p:spPr bwMode="auto">
            <a:xfrm>
              <a:off x="2524" y="1070"/>
              <a:ext cx="667" cy="667"/>
            </a:xfrm>
            <a:prstGeom prst="ellipse">
              <a:avLst/>
            </a:prstGeom>
            <a:solidFill>
              <a:schemeClr val="bg1"/>
            </a:solidFill>
            <a:ln w="76200" cmpd="dbl">
              <a:solidFill>
                <a:schemeClr val="bg2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>
                <a:defRPr kumimoji="1">
                  <a:solidFill>
                    <a:schemeClr val="tx1"/>
                  </a:solidFill>
                  <a:latin typeface="Lucida Sans Unicode" charset="0"/>
                  <a:ea typeface="Arial" charset="0"/>
                  <a:cs typeface="Arial" charset="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Lucida Sans Unicode" charset="0"/>
                  <a:ea typeface="Arial" charset="0"/>
                  <a:cs typeface="Arial" charset="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Lucida Sans Unicode" charset="0"/>
                  <a:ea typeface="Arial" charset="0"/>
                  <a:cs typeface="Arial" charset="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Lucida Sans Unicode" charset="0"/>
                  <a:ea typeface="Arial" charset="0"/>
                  <a:cs typeface="Arial" charset="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Lucida Sans Unicode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Lucida Sans Unicode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Lucida Sans Unicode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Lucida Sans Unicode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Lucida Sans Unicode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kumimoji="0" lang="ru-RU" altLang="ru-RU" sz="1500" b="1">
                  <a:latin typeface="Arial" charset="0"/>
                </a:rPr>
                <a:t>Персона</a:t>
              </a:r>
            </a:p>
          </p:txBody>
        </p:sp>
        <p:sp>
          <p:nvSpPr>
            <p:cNvPr id="33809" name="_s109590"/>
            <p:cNvSpPr>
              <a:spLocks noChangeArrowheads="1"/>
            </p:cNvSpPr>
            <p:nvPr/>
          </p:nvSpPr>
          <p:spPr bwMode="auto">
            <a:xfrm>
              <a:off x="2524" y="2073"/>
              <a:ext cx="667" cy="667"/>
            </a:xfrm>
            <a:prstGeom prst="ellipse">
              <a:avLst/>
            </a:prstGeom>
            <a:solidFill>
              <a:schemeClr val="bg1"/>
            </a:solidFill>
            <a:ln w="76200" cmpd="dbl">
              <a:solidFill>
                <a:schemeClr val="accent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>
                <a:defRPr kumimoji="1">
                  <a:solidFill>
                    <a:schemeClr val="tx1"/>
                  </a:solidFill>
                  <a:latin typeface="Lucida Sans Unicode" charset="0"/>
                  <a:ea typeface="Arial" charset="0"/>
                  <a:cs typeface="Arial" charset="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Lucida Sans Unicode" charset="0"/>
                  <a:ea typeface="Arial" charset="0"/>
                  <a:cs typeface="Arial" charset="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Lucida Sans Unicode" charset="0"/>
                  <a:ea typeface="Arial" charset="0"/>
                  <a:cs typeface="Arial" charset="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Lucida Sans Unicode" charset="0"/>
                  <a:ea typeface="Arial" charset="0"/>
                  <a:cs typeface="Arial" charset="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Lucida Sans Unicode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Lucida Sans Unicode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Lucida Sans Unicode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Lucida Sans Unicode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Lucida Sans Unicode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kumimoji="0" lang="ru-RU" altLang="ru-RU" sz="1500" b="1">
                  <a:latin typeface="Arial" charset="0"/>
                </a:rPr>
                <a:t>АРХЕТИПЫ</a:t>
              </a:r>
            </a:p>
          </p:txBody>
        </p:sp>
      </p:grpSp>
      <p:sp>
        <p:nvSpPr>
          <p:cNvPr id="18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sp>
        <p:nvSpPr>
          <p:cNvPr id="19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481513" y="6402388"/>
            <a:ext cx="4645025" cy="455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</p:txBody>
      </p:sp>
    </p:spTree>
    <p:extLst>
      <p:ext uri="{BB962C8B-B14F-4D97-AF65-F5344CB8AC3E}">
        <p14:creationId xmlns:p14="http://schemas.microsoft.com/office/powerpoint/2010/main" val="183136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109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Dgm spid="10957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Содержимое 1"/>
          <p:cNvSpPr>
            <a:spLocks/>
          </p:cNvSpPr>
          <p:nvPr/>
        </p:nvSpPr>
        <p:spPr bwMode="auto">
          <a:xfrm>
            <a:off x="0" y="1412875"/>
            <a:ext cx="5868988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spcBef>
                <a:spcPts val="400"/>
              </a:spcBef>
              <a:buClr>
                <a:schemeClr val="accent1"/>
              </a:buClr>
              <a:buSzPct val="68000"/>
              <a:buFont typeface="Wingdings 3" charset="2"/>
              <a:buChar char=""/>
              <a:defRPr kumimoji="1" sz="27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charset="0"/>
              <a:buChar char="◦"/>
              <a:defRPr kumimoji="1" sz="23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charset="2"/>
              <a:buChar char=""/>
              <a:defRPr kumimoji="1" sz="21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charset="2"/>
              <a:buChar char=""/>
              <a:defRPr kumimoji="1" sz="19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9pPr>
          </a:lstStyle>
          <a:p>
            <a:pPr eaLnBrk="1" hangingPunct="1">
              <a:buFont typeface="Wingdings 3" charset="2"/>
              <a:buNone/>
            </a:pPr>
            <a:r>
              <a:rPr kumimoji="0" lang="ru-RU" altLang="ru-RU" sz="2300" b="1">
                <a:latin typeface="Arial" charset="0"/>
              </a:rPr>
              <a:t>Леопольд Сонди </a:t>
            </a:r>
            <a:r>
              <a:rPr kumimoji="0" lang="ru-RU" altLang="ru-RU" sz="1600"/>
              <a:t>(1893 - 1986 г)</a:t>
            </a:r>
          </a:p>
          <a:p>
            <a:pPr eaLnBrk="1" hangingPunct="1">
              <a:buFont typeface="Wingdings 3" charset="2"/>
              <a:buNone/>
            </a:pPr>
            <a:r>
              <a:rPr kumimoji="0" lang="ru-RU" altLang="ru-RU" sz="1600"/>
              <a:t>	врач-психиатр, основатель концепции «Судьбоанализа»</a:t>
            </a:r>
            <a:endParaRPr kumimoji="0" lang="ru-RU" altLang="ru-RU"/>
          </a:p>
        </p:txBody>
      </p:sp>
      <p:sp>
        <p:nvSpPr>
          <p:cNvPr id="34819" name="Содержимое 1"/>
          <p:cNvSpPr>
            <a:spLocks/>
          </p:cNvSpPr>
          <p:nvPr/>
        </p:nvSpPr>
        <p:spPr bwMode="auto">
          <a:xfrm>
            <a:off x="0" y="765175"/>
            <a:ext cx="91440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spcBef>
                <a:spcPts val="400"/>
              </a:spcBef>
              <a:buClr>
                <a:schemeClr val="accent1"/>
              </a:buClr>
              <a:buSzPct val="68000"/>
              <a:buFont typeface="Wingdings 3" charset="2"/>
              <a:buChar char=""/>
              <a:defRPr kumimoji="1" sz="27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charset="0"/>
              <a:buChar char="◦"/>
              <a:defRPr kumimoji="1" sz="23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charset="2"/>
              <a:buChar char=""/>
              <a:defRPr kumimoji="1" sz="21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charset="2"/>
              <a:buChar char=""/>
              <a:defRPr kumimoji="1" sz="19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buFont typeface="Wingdings 3" charset="2"/>
              <a:buNone/>
            </a:pPr>
            <a:r>
              <a:rPr kumimoji="0" lang="ru-RU" altLang="ru-RU" sz="2300" b="1">
                <a:latin typeface="Arial" charset="0"/>
              </a:rPr>
              <a:t>Типологический период психодиагностики</a:t>
            </a:r>
          </a:p>
        </p:txBody>
      </p:sp>
      <p:pic>
        <p:nvPicPr>
          <p:cNvPr id="34820" name="Picture 22" descr="104329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4" r="15868"/>
          <a:stretch>
            <a:fillRect/>
          </a:stretch>
        </p:blipFill>
        <p:spPr bwMode="auto">
          <a:xfrm>
            <a:off x="5435600" y="1628775"/>
            <a:ext cx="3492500" cy="341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24" descr="sondi1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852738"/>
            <a:ext cx="4657725" cy="246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481513" y="6402388"/>
            <a:ext cx="4645025" cy="455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</p:txBody>
      </p:sp>
    </p:spTree>
    <p:extLst>
      <p:ext uri="{BB962C8B-B14F-4D97-AF65-F5344CB8AC3E}">
        <p14:creationId xmlns:p14="http://schemas.microsoft.com/office/powerpoint/2010/main" val="630820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Содержимое 1"/>
          <p:cNvSpPr>
            <a:spLocks/>
          </p:cNvSpPr>
          <p:nvPr/>
        </p:nvSpPr>
        <p:spPr bwMode="auto">
          <a:xfrm>
            <a:off x="0" y="1412875"/>
            <a:ext cx="5868988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spcBef>
                <a:spcPts val="400"/>
              </a:spcBef>
              <a:buClr>
                <a:schemeClr val="accent1"/>
              </a:buClr>
              <a:buSzPct val="68000"/>
              <a:buFont typeface="Wingdings 3" charset="2"/>
              <a:buChar char=""/>
              <a:defRPr kumimoji="1" sz="27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charset="0"/>
              <a:buChar char="◦"/>
              <a:defRPr kumimoji="1" sz="23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charset="2"/>
              <a:buChar char=""/>
              <a:defRPr kumimoji="1" sz="21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charset="2"/>
              <a:buChar char=""/>
              <a:defRPr kumimoji="1" sz="19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9pPr>
          </a:lstStyle>
          <a:p>
            <a:pPr eaLnBrk="1" hangingPunct="1">
              <a:buFont typeface="Wingdings 3" charset="2"/>
              <a:buNone/>
            </a:pPr>
            <a:r>
              <a:rPr kumimoji="0" lang="ru-RU" altLang="ru-RU" b="1"/>
              <a:t>Аушра Аугустинавичюте </a:t>
            </a:r>
            <a:r>
              <a:rPr kumimoji="0" lang="ru-RU" altLang="ru-RU" sz="1600"/>
              <a:t>(1828-2005 г)</a:t>
            </a:r>
          </a:p>
          <a:p>
            <a:pPr eaLnBrk="1" hangingPunct="1">
              <a:buFont typeface="Wingdings 3" charset="2"/>
              <a:buNone/>
            </a:pPr>
            <a:r>
              <a:rPr kumimoji="0" lang="ru-RU" altLang="ru-RU" sz="1600"/>
              <a:t>	литовский ученый, основоположник соционики.</a:t>
            </a:r>
          </a:p>
        </p:txBody>
      </p:sp>
      <p:sp>
        <p:nvSpPr>
          <p:cNvPr id="35843" name="Содержимое 1"/>
          <p:cNvSpPr>
            <a:spLocks/>
          </p:cNvSpPr>
          <p:nvPr/>
        </p:nvSpPr>
        <p:spPr bwMode="auto">
          <a:xfrm>
            <a:off x="0" y="765175"/>
            <a:ext cx="91440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spcBef>
                <a:spcPts val="400"/>
              </a:spcBef>
              <a:buClr>
                <a:schemeClr val="accent1"/>
              </a:buClr>
              <a:buSzPct val="68000"/>
              <a:buFont typeface="Wingdings 3" charset="2"/>
              <a:buChar char=""/>
              <a:defRPr kumimoji="1" sz="27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charset="0"/>
              <a:buChar char="◦"/>
              <a:defRPr kumimoji="1" sz="23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charset="2"/>
              <a:buChar char=""/>
              <a:defRPr kumimoji="1" sz="21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charset="2"/>
              <a:buChar char=""/>
              <a:defRPr kumimoji="1" sz="19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buFont typeface="Wingdings 3" charset="2"/>
              <a:buNone/>
            </a:pPr>
            <a:r>
              <a:rPr kumimoji="0" lang="ru-RU" altLang="ru-RU" sz="2300" b="1">
                <a:latin typeface="Arial" charset="0"/>
              </a:rPr>
              <a:t>Типологический период психодиагностики</a:t>
            </a:r>
          </a:p>
        </p:txBody>
      </p:sp>
      <p:pic>
        <p:nvPicPr>
          <p:cNvPr id="35844" name="Picture 20" descr="augustinaviciute_1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1341438"/>
            <a:ext cx="2520950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22" descr="i?id=52994196-23-72&amp;n=21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636838"/>
            <a:ext cx="285750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24" descr="i?id=248166845-22-72&amp;n=21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500438"/>
            <a:ext cx="28575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26" descr="2a07323de72d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292600"/>
            <a:ext cx="2951163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Picture 30" descr="i?id=211038454-03-72&amp;n=21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5013325"/>
            <a:ext cx="28575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sp>
        <p:nvSpPr>
          <p:cNvPr id="10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481513" y="6402388"/>
            <a:ext cx="4645025" cy="455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</p:txBody>
      </p:sp>
    </p:spTree>
    <p:extLst>
      <p:ext uri="{BB962C8B-B14F-4D97-AF65-F5344CB8AC3E}">
        <p14:creationId xmlns:p14="http://schemas.microsoft.com/office/powerpoint/2010/main" val="7231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Содержимое 1"/>
          <p:cNvSpPr>
            <a:spLocks/>
          </p:cNvSpPr>
          <p:nvPr/>
        </p:nvSpPr>
        <p:spPr bwMode="auto">
          <a:xfrm>
            <a:off x="0" y="1412875"/>
            <a:ext cx="586898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spcBef>
                <a:spcPts val="400"/>
              </a:spcBef>
              <a:buClr>
                <a:schemeClr val="accent1"/>
              </a:buClr>
              <a:buSzPct val="68000"/>
              <a:buFont typeface="Wingdings 3" charset="2"/>
              <a:buChar char=""/>
              <a:defRPr kumimoji="1" sz="27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charset="0"/>
              <a:buChar char="◦"/>
              <a:defRPr kumimoji="1" sz="23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charset="2"/>
              <a:buChar char=""/>
              <a:defRPr kumimoji="1" sz="21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charset="2"/>
              <a:buChar char=""/>
              <a:defRPr kumimoji="1" sz="19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9pPr>
          </a:lstStyle>
          <a:p>
            <a:pPr eaLnBrk="1" hangingPunct="1">
              <a:buFont typeface="Wingdings 3" charset="2"/>
              <a:buNone/>
            </a:pPr>
            <a:r>
              <a:rPr kumimoji="0" lang="ru-RU" altLang="ru-RU" sz="2300" b="1">
                <a:latin typeface="Arial" charset="0"/>
              </a:rPr>
              <a:t>ММ</a:t>
            </a:r>
            <a:r>
              <a:rPr kumimoji="0" lang="en-US" altLang="ru-RU" sz="2300" b="1">
                <a:latin typeface="Arial" charset="0"/>
              </a:rPr>
              <a:t>PI</a:t>
            </a:r>
            <a:r>
              <a:rPr kumimoji="0" lang="ru-RU" altLang="ru-RU" sz="2300" b="1">
                <a:latin typeface="Arial" charset="0"/>
              </a:rPr>
              <a:t> </a:t>
            </a:r>
            <a:r>
              <a:rPr kumimoji="0" lang="ru-RU" altLang="ru-RU" sz="1600"/>
              <a:t>(1939 г): Старк Хатуэй, Джон МакКинли</a:t>
            </a:r>
          </a:p>
          <a:p>
            <a:pPr eaLnBrk="1" hangingPunct="1">
              <a:buFont typeface="Wingdings 3" charset="2"/>
              <a:buNone/>
            </a:pPr>
            <a:r>
              <a:rPr kumimoji="0" lang="ru-RU" altLang="ru-RU" sz="1600"/>
              <a:t>	</a:t>
            </a:r>
            <a:endParaRPr kumimoji="0" lang="ru-RU" altLang="ru-RU"/>
          </a:p>
        </p:txBody>
      </p:sp>
      <p:sp>
        <p:nvSpPr>
          <p:cNvPr id="36867" name="Содержимое 1"/>
          <p:cNvSpPr>
            <a:spLocks/>
          </p:cNvSpPr>
          <p:nvPr/>
        </p:nvSpPr>
        <p:spPr bwMode="auto">
          <a:xfrm>
            <a:off x="0" y="765175"/>
            <a:ext cx="91440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spcBef>
                <a:spcPts val="400"/>
              </a:spcBef>
              <a:buClr>
                <a:schemeClr val="accent1"/>
              </a:buClr>
              <a:buSzPct val="68000"/>
              <a:buFont typeface="Wingdings 3" charset="2"/>
              <a:buChar char=""/>
              <a:defRPr kumimoji="1" sz="27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charset="0"/>
              <a:buChar char="◦"/>
              <a:defRPr kumimoji="1" sz="23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charset="2"/>
              <a:buChar char=""/>
              <a:defRPr kumimoji="1" sz="21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charset="2"/>
              <a:buChar char=""/>
              <a:defRPr kumimoji="1" sz="19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buFont typeface="Wingdings 3" charset="2"/>
              <a:buNone/>
            </a:pPr>
            <a:r>
              <a:rPr kumimoji="0" lang="ru-RU" altLang="ru-RU" sz="2300" b="1">
                <a:latin typeface="Arial" charset="0"/>
              </a:rPr>
              <a:t>Тестовый период психодиагностики</a:t>
            </a:r>
          </a:p>
        </p:txBody>
      </p:sp>
      <p:sp>
        <p:nvSpPr>
          <p:cNvPr id="36868" name="Содержимое 1"/>
          <p:cNvSpPr>
            <a:spLocks/>
          </p:cNvSpPr>
          <p:nvPr/>
        </p:nvSpPr>
        <p:spPr bwMode="auto">
          <a:xfrm>
            <a:off x="179388" y="2205038"/>
            <a:ext cx="586898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spcBef>
                <a:spcPts val="400"/>
              </a:spcBef>
              <a:buClr>
                <a:schemeClr val="accent1"/>
              </a:buClr>
              <a:buSzPct val="68000"/>
              <a:buFont typeface="Wingdings 3" charset="2"/>
              <a:buChar char=""/>
              <a:defRPr kumimoji="1" sz="27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charset="0"/>
              <a:buChar char="◦"/>
              <a:defRPr kumimoji="1" sz="23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charset="2"/>
              <a:buChar char=""/>
              <a:defRPr kumimoji="1" sz="21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charset="2"/>
              <a:buChar char=""/>
              <a:defRPr kumimoji="1" sz="19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9pPr>
          </a:lstStyle>
          <a:p>
            <a:pPr eaLnBrk="1" hangingPunct="1">
              <a:buFont typeface="Wingdings 3" charset="2"/>
              <a:buNone/>
            </a:pPr>
            <a:r>
              <a:rPr kumimoji="0" lang="ru-RU" altLang="ru-RU" sz="2300" b="1">
                <a:latin typeface="Arial" charset="0"/>
              </a:rPr>
              <a:t>Майерс-Бриггс: </a:t>
            </a:r>
            <a:r>
              <a:rPr kumimoji="0" lang="ru-RU" altLang="ru-RU" sz="1600"/>
              <a:t>1942 г.</a:t>
            </a:r>
          </a:p>
          <a:p>
            <a:pPr eaLnBrk="1" hangingPunct="1">
              <a:buFont typeface="Wingdings 3" charset="2"/>
              <a:buNone/>
            </a:pPr>
            <a:r>
              <a:rPr kumimoji="0" lang="ru-RU" altLang="ru-RU" sz="1600"/>
              <a:t>	</a:t>
            </a:r>
            <a:endParaRPr kumimoji="0" lang="ru-RU" altLang="ru-RU"/>
          </a:p>
        </p:txBody>
      </p:sp>
      <p:pic>
        <p:nvPicPr>
          <p:cNvPr id="36869" name="Picture 11" descr="i?id=128497832-50-72&amp;n=21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1341438"/>
            <a:ext cx="1693863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13" descr="i?id=87916226-22-72&amp;n=21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3933825"/>
            <a:ext cx="2592388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17" descr="myrbriggsenneagram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3860800"/>
            <a:ext cx="2354263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2" name="Содержимое 1"/>
          <p:cNvSpPr>
            <a:spLocks/>
          </p:cNvSpPr>
          <p:nvPr/>
        </p:nvSpPr>
        <p:spPr bwMode="auto">
          <a:xfrm>
            <a:off x="179388" y="3141663"/>
            <a:ext cx="586898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spcBef>
                <a:spcPts val="400"/>
              </a:spcBef>
              <a:buClr>
                <a:schemeClr val="accent1"/>
              </a:buClr>
              <a:buSzPct val="68000"/>
              <a:buFont typeface="Wingdings 3" charset="2"/>
              <a:buChar char=""/>
              <a:defRPr kumimoji="1" sz="27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charset="0"/>
              <a:buChar char="◦"/>
              <a:defRPr kumimoji="1" sz="23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charset="2"/>
              <a:buChar char=""/>
              <a:defRPr kumimoji="1" sz="21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charset="2"/>
              <a:buChar char=""/>
              <a:defRPr kumimoji="1" sz="19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9pPr>
          </a:lstStyle>
          <a:p>
            <a:pPr eaLnBrk="1" hangingPunct="1">
              <a:buFont typeface="Wingdings 3" charset="2"/>
              <a:buNone/>
            </a:pPr>
            <a:r>
              <a:rPr kumimoji="0" lang="ru-RU" altLang="ru-RU" sz="2300" b="1">
                <a:latin typeface="Arial" charset="0"/>
              </a:rPr>
              <a:t>Опросник Тимоти Лири </a:t>
            </a:r>
            <a:r>
              <a:rPr kumimoji="0" lang="ru-RU" altLang="ru-RU" sz="1600"/>
              <a:t>(1972 г)</a:t>
            </a:r>
          </a:p>
          <a:p>
            <a:pPr eaLnBrk="1" hangingPunct="1">
              <a:buFont typeface="Wingdings 3" charset="2"/>
              <a:buNone/>
            </a:pPr>
            <a:r>
              <a:rPr kumimoji="0" lang="ru-RU" altLang="ru-RU" sz="1600"/>
              <a:t>	</a:t>
            </a:r>
            <a:endParaRPr kumimoji="0" lang="ru-RU" altLang="ru-RU"/>
          </a:p>
        </p:txBody>
      </p:sp>
      <p:sp>
        <p:nvSpPr>
          <p:cNvPr id="112660" name="Rectangle 20"/>
          <p:cNvSpPr>
            <a:spLocks noChangeArrowheads="1"/>
          </p:cNvSpPr>
          <p:nvPr/>
        </p:nvSpPr>
        <p:spPr bwMode="auto">
          <a:xfrm>
            <a:off x="2819400" y="5384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36874" name="Picture 19" descr="C:\WINDOWS\TEMP\GLOSSARY.CACHE\img\methods\1250.gif"/>
          <p:cNvPicPr>
            <a:picLocks noChangeAspect="1" noChangeArrowheads="1"/>
          </p:cNvPicPr>
          <p:nvPr/>
        </p:nvPicPr>
        <p:blipFill>
          <a:blip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37063"/>
            <a:ext cx="3457575" cy="157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sp>
        <p:nvSpPr>
          <p:cNvPr id="12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481513" y="6402388"/>
            <a:ext cx="4645025" cy="455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</p:txBody>
      </p:sp>
    </p:spTree>
    <p:extLst>
      <p:ext uri="{BB962C8B-B14F-4D97-AF65-F5344CB8AC3E}">
        <p14:creationId xmlns:p14="http://schemas.microsoft.com/office/powerpoint/2010/main" val="2144231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Содержимое 1"/>
          <p:cNvSpPr>
            <a:spLocks/>
          </p:cNvSpPr>
          <p:nvPr/>
        </p:nvSpPr>
        <p:spPr bwMode="auto">
          <a:xfrm>
            <a:off x="0" y="765175"/>
            <a:ext cx="91440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spcBef>
                <a:spcPts val="400"/>
              </a:spcBef>
              <a:buClr>
                <a:schemeClr val="accent1"/>
              </a:buClr>
              <a:buSzPct val="68000"/>
              <a:buFont typeface="Wingdings 3" charset="2"/>
              <a:buChar char=""/>
              <a:defRPr kumimoji="1" sz="27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charset="0"/>
              <a:buChar char="◦"/>
              <a:defRPr kumimoji="1" sz="23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charset="2"/>
              <a:buChar char=""/>
              <a:defRPr kumimoji="1" sz="21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charset="2"/>
              <a:buChar char=""/>
              <a:defRPr kumimoji="1" sz="19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buFont typeface="Wingdings 3" charset="2"/>
              <a:buNone/>
            </a:pPr>
            <a:r>
              <a:rPr kumimoji="0" lang="ru-RU" altLang="ru-RU" sz="2300" b="1">
                <a:latin typeface="Arial" charset="0"/>
              </a:rPr>
              <a:t>Интеграционно-прикладной период психодиагностики</a:t>
            </a:r>
          </a:p>
        </p:txBody>
      </p:sp>
      <p:sp>
        <p:nvSpPr>
          <p:cNvPr id="37891" name="Содержимое 1"/>
          <p:cNvSpPr>
            <a:spLocks/>
          </p:cNvSpPr>
          <p:nvPr/>
        </p:nvSpPr>
        <p:spPr bwMode="auto">
          <a:xfrm>
            <a:off x="323850" y="2565400"/>
            <a:ext cx="7993063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23888" indent="-514350">
              <a:spcBef>
                <a:spcPts val="400"/>
              </a:spcBef>
              <a:buClr>
                <a:schemeClr val="accent1"/>
              </a:buClr>
              <a:buSzPct val="68000"/>
              <a:buFont typeface="Wingdings 3" charset="2"/>
              <a:buChar char=""/>
              <a:defRPr kumimoji="1" sz="27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1pPr>
            <a:lvl2pPr marL="895350" indent="-438150">
              <a:spcBef>
                <a:spcPts val="325"/>
              </a:spcBef>
              <a:buClr>
                <a:schemeClr val="accent1"/>
              </a:buClr>
              <a:buFont typeface="Verdana" charset="0"/>
              <a:buChar char="◦"/>
              <a:defRPr kumimoji="1" sz="23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2pPr>
            <a:lvl3pPr marL="1314450" indent="-400050">
              <a:spcBef>
                <a:spcPts val="350"/>
              </a:spcBef>
              <a:buClr>
                <a:schemeClr val="accent2"/>
              </a:buClr>
              <a:buSzPct val="100000"/>
              <a:buFont typeface="Wingdings 2" charset="2"/>
              <a:buChar char=""/>
              <a:defRPr kumimoji="1" sz="21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3pPr>
            <a:lvl4pPr marL="1733550" indent="-361950">
              <a:spcBef>
                <a:spcPts val="350"/>
              </a:spcBef>
              <a:buClr>
                <a:schemeClr val="accent2"/>
              </a:buClr>
              <a:buFont typeface="Wingdings 2" charset="2"/>
              <a:buChar char=""/>
              <a:defRPr kumimoji="1" sz="19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4pPr>
            <a:lvl5pPr marL="2171700" indent="-342900">
              <a:spcBef>
                <a:spcPts val="350"/>
              </a:spcBef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5pPr>
            <a:lvl6pPr marL="2628900" indent="-3429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6pPr>
            <a:lvl7pPr marL="3086100" indent="-3429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7pPr>
            <a:lvl8pPr marL="3543300" indent="-3429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8pPr>
            <a:lvl9pPr marL="4000500" indent="-3429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9pPr>
          </a:lstStyle>
          <a:p>
            <a:pPr eaLnBrk="1" hangingPunct="1">
              <a:buFont typeface="Wingdings 3" charset="2"/>
              <a:buNone/>
            </a:pPr>
            <a:r>
              <a:rPr kumimoji="0" lang="ru-RU" altLang="ru-RU"/>
              <a:t>	</a:t>
            </a:r>
            <a:r>
              <a:rPr kumimoji="0" lang="en-US" altLang="ru-RU" b="1"/>
              <a:t>IV. </a:t>
            </a:r>
            <a:r>
              <a:rPr kumimoji="0" lang="ru-RU" altLang="ru-RU" b="1"/>
              <a:t>Интеграционно-прикладной</a:t>
            </a:r>
            <a:r>
              <a:rPr kumimoji="0" lang="ru-RU" altLang="ru-RU"/>
              <a:t> – создание интеграционных прикладных моделей психодиагностики, позволяющих оценить поведение и мотивы человека в целевом контексте.</a:t>
            </a:r>
          </a:p>
        </p:txBody>
      </p:sp>
      <p:sp>
        <p:nvSpPr>
          <p:cNvPr id="4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sp>
        <p:nvSpPr>
          <p:cNvPr id="5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481513" y="6402388"/>
            <a:ext cx="4645025" cy="455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</p:txBody>
      </p:sp>
    </p:spTree>
    <p:extLst>
      <p:ext uri="{BB962C8B-B14F-4D97-AF65-F5344CB8AC3E}">
        <p14:creationId xmlns:p14="http://schemas.microsoft.com/office/powerpoint/2010/main" val="1173807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59641" y="260648"/>
            <a:ext cx="9324528" cy="1124744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3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Профайлинг: 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300" dirty="0" err="1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FaceReading</a:t>
            </a:r>
            <a:r>
              <a:rPr lang="en-US" sz="33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. </a:t>
            </a:r>
            <a:r>
              <a:rPr lang="ru-RU" sz="33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Цифровой </a:t>
            </a:r>
            <a:r>
              <a:rPr lang="ru-RU" sz="3300" dirty="0" err="1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профайлинг</a:t>
            </a:r>
            <a:endParaRPr lang="ru-RU" sz="3300" dirty="0">
              <a:ln w="18000">
                <a:solidFill>
                  <a:srgbClr val="A50021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  <a:reflection blurRad="6350" stA="55000" endA="300" endPos="45500" dir="5400000" sy="-100000" algn="bl" rotWithShape="0"/>
              </a:effectLst>
              <a:latin typeface="Myriad Pro" pitchFamily="34" charset="0"/>
              <a:ea typeface="+mj-ea"/>
              <a:cs typeface="+mj-cs"/>
            </a:endParaRPr>
          </a:p>
        </p:txBody>
      </p:sp>
      <p:sp>
        <p:nvSpPr>
          <p:cNvPr id="78850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3419475" y="6492875"/>
            <a:ext cx="572452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  <p:sp>
        <p:nvSpPr>
          <p:cNvPr id="6" name="Подзаголовок 6"/>
          <p:cNvSpPr txBox="1">
            <a:spLocks/>
          </p:cNvSpPr>
          <p:nvPr/>
        </p:nvSpPr>
        <p:spPr bwMode="auto">
          <a:xfrm>
            <a:off x="468313" y="1268413"/>
            <a:ext cx="7902575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1" hangingPunct="1">
              <a:buFontTx/>
              <a:buChar char="-"/>
            </a:pPr>
            <a:r>
              <a:rPr lang="ru-RU" altLang="ru-RU" sz="2400" b="1">
                <a:solidFill>
                  <a:srgbClr val="17375E"/>
                </a:solidFill>
              </a:rPr>
              <a:t>Автоматизация распознавания лица</a:t>
            </a:r>
          </a:p>
          <a:p>
            <a:pPr algn="r" eaLnBrk="1" hangingPunct="1">
              <a:buFontTx/>
              <a:buChar char="-"/>
            </a:pPr>
            <a:r>
              <a:rPr lang="ru-RU" altLang="ru-RU" sz="2400" b="1">
                <a:solidFill>
                  <a:srgbClr val="17375E"/>
                </a:solidFill>
              </a:rPr>
              <a:t>Автоматизация определения признаков (фич) лица</a:t>
            </a:r>
          </a:p>
          <a:p>
            <a:pPr algn="r" eaLnBrk="1" hangingPunct="1">
              <a:buFontTx/>
              <a:buChar char="-"/>
            </a:pPr>
            <a:r>
              <a:rPr lang="ru-RU" altLang="ru-RU" sz="2400" b="1">
                <a:solidFill>
                  <a:srgbClr val="17375E"/>
                </a:solidFill>
              </a:rPr>
              <a:t>Определение эмоционального профиля лица</a:t>
            </a:r>
          </a:p>
          <a:p>
            <a:pPr algn="r" eaLnBrk="1" hangingPunct="1">
              <a:buFontTx/>
              <a:buChar char="-"/>
            </a:pPr>
            <a:r>
              <a:rPr lang="ru-RU" altLang="ru-RU" sz="2400" b="1">
                <a:solidFill>
                  <a:srgbClr val="17375E"/>
                </a:solidFill>
              </a:rPr>
              <a:t>Поиск корреляций между лицом и профилем соцсети</a:t>
            </a:r>
          </a:p>
          <a:p>
            <a:pPr algn="r" eaLnBrk="1" hangingPunct="1">
              <a:buFontTx/>
              <a:buChar char="-"/>
            </a:pPr>
            <a:r>
              <a:rPr lang="ru-RU" altLang="ru-RU" sz="2400" b="1">
                <a:solidFill>
                  <a:srgbClr val="17375E"/>
                </a:solidFill>
              </a:rPr>
              <a:t>Поиск корреляций между лицом и стабильным личностными качествами (</a:t>
            </a:r>
            <a:r>
              <a:rPr lang="en-US" altLang="ru-RU" sz="2400" b="1">
                <a:solidFill>
                  <a:srgbClr val="17375E"/>
                </a:solidFill>
              </a:rPr>
              <a:t>Big5)</a:t>
            </a:r>
          </a:p>
          <a:p>
            <a:pPr algn="r" eaLnBrk="1" hangingPunct="1">
              <a:buFontTx/>
              <a:buChar char="-"/>
            </a:pPr>
            <a:r>
              <a:rPr lang="ru-RU" altLang="ru-RU" sz="2400" b="1">
                <a:solidFill>
                  <a:srgbClr val="17375E"/>
                </a:solidFill>
              </a:rPr>
              <a:t>Использование больших </a:t>
            </a:r>
            <a:r>
              <a:rPr lang="en-US" altLang="ru-RU" sz="2400" b="1">
                <a:solidFill>
                  <a:srgbClr val="17375E"/>
                </a:solidFill>
              </a:rPr>
              <a:t>DataSet</a:t>
            </a:r>
            <a:r>
              <a:rPr lang="ru-RU" altLang="ru-RU" sz="2400" b="1">
                <a:solidFill>
                  <a:srgbClr val="17375E"/>
                </a:solidFill>
              </a:rPr>
              <a:t>ов для анализа тестовой информации</a:t>
            </a:r>
          </a:p>
          <a:p>
            <a:pPr algn="r" eaLnBrk="1" hangingPunct="1">
              <a:buFontTx/>
              <a:buChar char="-"/>
            </a:pPr>
            <a:r>
              <a:rPr lang="ru-RU" altLang="ru-RU" sz="2400" b="1">
                <a:solidFill>
                  <a:srgbClr val="17375E"/>
                </a:solidFill>
              </a:rPr>
              <a:t>Минимизация когнитивных искажений и субъективизма при оценки профиля и лица</a:t>
            </a:r>
          </a:p>
          <a:p>
            <a:pPr algn="r" eaLnBrk="1" hangingPunct="1">
              <a:buFontTx/>
              <a:buChar char="-"/>
            </a:pPr>
            <a:r>
              <a:rPr lang="ru-RU" altLang="ru-RU" sz="2400" b="1">
                <a:solidFill>
                  <a:srgbClr val="17375E"/>
                </a:solidFill>
              </a:rPr>
              <a:t>Возможность анализировать огромные пласты информации</a:t>
            </a:r>
          </a:p>
          <a:p>
            <a:pPr algn="r" eaLnBrk="1" hangingPunct="1">
              <a:buFontTx/>
              <a:buChar char="-"/>
            </a:pPr>
            <a:endParaRPr lang="ru-RU" altLang="ru-RU" sz="2400" b="1">
              <a:solidFill>
                <a:srgbClr val="17375E"/>
              </a:solidFill>
            </a:endParaRPr>
          </a:p>
        </p:txBody>
      </p:sp>
      <p:sp>
        <p:nvSpPr>
          <p:cNvPr id="78852" name="Прямоугольник 7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80528" y="188640"/>
            <a:ext cx="9324528" cy="1124744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3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Профайлинг: 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300" dirty="0" err="1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FaceReading</a:t>
            </a:r>
            <a:r>
              <a:rPr lang="en-US" sz="33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. </a:t>
            </a:r>
            <a:r>
              <a:rPr lang="ru-RU" sz="33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Цифровой </a:t>
            </a:r>
            <a:r>
              <a:rPr lang="ru-RU" sz="3300" dirty="0" err="1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профайлинг</a:t>
            </a:r>
            <a:endParaRPr lang="ru-RU" sz="3300" dirty="0">
              <a:ln w="18000">
                <a:solidFill>
                  <a:srgbClr val="A50021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  <a:reflection blurRad="6350" stA="55000" endA="300" endPos="45500" dir="5400000" sy="-100000" algn="bl" rotWithShape="0"/>
              </a:effectLst>
              <a:latin typeface="Myriad Pro" pitchFamily="34" charset="0"/>
              <a:ea typeface="+mj-ea"/>
              <a:cs typeface="+mj-cs"/>
            </a:endParaRPr>
          </a:p>
        </p:txBody>
      </p:sp>
      <p:sp>
        <p:nvSpPr>
          <p:cNvPr id="80898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3492500" y="6492875"/>
            <a:ext cx="56515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  <p:pic>
        <p:nvPicPr>
          <p:cNvPr id="80899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4800"/>
            <a:ext cx="9144000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0" name="Прямоугольник 5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54756" y="443803"/>
            <a:ext cx="9324528" cy="785818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800" b="1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А.Филатов: несколько слов о себе</a:t>
            </a:r>
          </a:p>
        </p:txBody>
      </p:sp>
      <p:sp>
        <p:nvSpPr>
          <p:cNvPr id="9218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481513" y="6402388"/>
            <a:ext cx="4645025" cy="455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</p:txBody>
      </p:sp>
      <p:sp>
        <p:nvSpPr>
          <p:cNvPr id="6" name="Подзаголовок 6"/>
          <p:cNvSpPr txBox="1">
            <a:spLocks/>
          </p:cNvSpPr>
          <p:nvPr/>
        </p:nvSpPr>
        <p:spPr bwMode="auto">
          <a:xfrm>
            <a:off x="2840038" y="1773238"/>
            <a:ext cx="6329734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ru-RU" altLang="ru-RU" sz="1400" b="1">
                <a:solidFill>
                  <a:srgbClr val="17375E"/>
                </a:solidFill>
              </a:rPr>
              <a:t>В практическом профайлинге с 2007 г.</a:t>
            </a:r>
          </a:p>
          <a:p>
            <a:pPr eaLnBrk="1" hangingPunct="1"/>
            <a:r>
              <a:rPr lang="ru-RU" altLang="ru-RU" sz="1400" b="1">
                <a:solidFill>
                  <a:srgbClr val="17375E"/>
                </a:solidFill>
              </a:rPr>
              <a:t>Высшее образование:медицинское (ординатура по психиатрии-психотерапии),психологическое.</a:t>
            </a:r>
          </a:p>
          <a:p>
            <a:pPr eaLnBrk="1" hangingPunct="1"/>
            <a:r>
              <a:rPr lang="ru-RU" altLang="ru-RU" sz="1400" b="1">
                <a:solidFill>
                  <a:srgbClr val="17375E"/>
                </a:solidFill>
              </a:rPr>
              <a:t>Дополнительное образование и курсы повышения квалификации в РФ в сфере психологии, профайлинга и нейронаук:</a:t>
            </a:r>
          </a:p>
          <a:p>
            <a:pPr eaLnBrk="1" hangingPunct="1"/>
            <a:r>
              <a:rPr lang="ru-RU" altLang="ru-RU" sz="1400" b="1">
                <a:solidFill>
                  <a:srgbClr val="17375E"/>
                </a:solidFill>
              </a:rPr>
              <a:t>Аспирантура по психологии у проф. В.А.Барабанщикова</a:t>
            </a:r>
          </a:p>
          <a:p>
            <a:pPr eaLnBrk="1" hangingPunct="1"/>
            <a:r>
              <a:rPr lang="ru-RU" altLang="ru-RU" sz="1400" b="1">
                <a:solidFill>
                  <a:srgbClr val="17375E"/>
                </a:solidFill>
              </a:rPr>
              <a:t>Психолингвистика (СПБГУ)</a:t>
            </a:r>
          </a:p>
          <a:p>
            <a:pPr eaLnBrk="1" hangingPunct="1"/>
            <a:r>
              <a:rPr lang="ru-RU" altLang="ru-RU" sz="1400" b="1">
                <a:solidFill>
                  <a:srgbClr val="17375E"/>
                </a:solidFill>
              </a:rPr>
              <a:t>Психонейроэндокринология (НЦПЗ)</a:t>
            </a:r>
          </a:p>
          <a:p>
            <a:pPr eaLnBrk="1" hangingPunct="1"/>
            <a:r>
              <a:rPr lang="ru-RU" altLang="ru-RU" sz="1400" b="1">
                <a:solidFill>
                  <a:srgbClr val="17375E"/>
                </a:solidFill>
              </a:rPr>
              <a:t>Психодиагностика (Собчик Л.Н.)</a:t>
            </a:r>
          </a:p>
          <a:p>
            <a:pPr eaLnBrk="1" hangingPunct="1"/>
            <a:r>
              <a:rPr lang="ru-RU" altLang="ru-RU" sz="1400" b="1">
                <a:solidFill>
                  <a:srgbClr val="17375E"/>
                </a:solidFill>
              </a:rPr>
              <a:t>НЛП (full of international trainer)</a:t>
            </a:r>
          </a:p>
          <a:p>
            <a:pPr eaLnBrk="1" hangingPunct="1"/>
            <a:endParaRPr lang="ru-RU" altLang="ru-RU" sz="1400" b="1">
              <a:solidFill>
                <a:srgbClr val="17375E"/>
              </a:solidFill>
            </a:endParaRPr>
          </a:p>
          <a:p>
            <a:pPr eaLnBrk="1" hangingPunct="1"/>
            <a:r>
              <a:rPr lang="ru-RU" altLang="ru-RU" sz="1400" b="1">
                <a:solidFill>
                  <a:srgbClr val="17375E"/>
                </a:solidFill>
              </a:rPr>
              <a:t>Дополнительное образование и стажировки зарубежом:в области нейроаффективных наук: </a:t>
            </a:r>
          </a:p>
          <a:p>
            <a:pPr eaLnBrk="1" hangingPunct="1"/>
            <a:r>
              <a:rPr lang="ru-RU" altLang="ru-RU" sz="1400" b="1">
                <a:solidFill>
                  <a:srgbClr val="17375E"/>
                </a:solidFill>
              </a:rPr>
              <a:t>Glasgow University (Rachael Jack, Lindsay Wilson), </a:t>
            </a:r>
          </a:p>
          <a:p>
            <a:pPr eaLnBrk="1" hangingPunct="1"/>
            <a:r>
              <a:rPr lang="ru-RU" altLang="ru-RU" sz="1400" b="1">
                <a:solidFill>
                  <a:srgbClr val="17375E"/>
                </a:solidFill>
              </a:rPr>
              <a:t>Geneve University (David Sander),</a:t>
            </a:r>
          </a:p>
          <a:p>
            <a:pPr eaLnBrk="1" hangingPunct="1"/>
            <a:r>
              <a:rPr lang="ru-RU" altLang="ru-RU" sz="1400" b="1">
                <a:solidFill>
                  <a:srgbClr val="17375E"/>
                </a:solidFill>
              </a:rPr>
              <a:t>в области профайлинга, эмоций и психологии восприятия лица: Freitas Magalhães (Porto University), Alexander Todorov, Eva Krumhuber (University College London).</a:t>
            </a:r>
          </a:p>
        </p:txBody>
      </p:sp>
      <p:sp>
        <p:nvSpPr>
          <p:cNvPr id="9221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34" y="1756883"/>
            <a:ext cx="2736304" cy="4086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6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80528" y="237782"/>
            <a:ext cx="9324528" cy="1124744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4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Профайлинг: 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4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завтра</a:t>
            </a:r>
          </a:p>
        </p:txBody>
      </p:sp>
      <p:sp>
        <p:nvSpPr>
          <p:cNvPr id="25602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572000" y="6492875"/>
            <a:ext cx="45720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  <p:sp>
        <p:nvSpPr>
          <p:cNvPr id="6" name="Подзаголовок 6"/>
          <p:cNvSpPr txBox="1">
            <a:spLocks/>
          </p:cNvSpPr>
          <p:nvPr/>
        </p:nvSpPr>
        <p:spPr bwMode="auto">
          <a:xfrm>
            <a:off x="196850" y="1147763"/>
            <a:ext cx="8569325" cy="163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ru-RU" altLang="ru-RU" sz="2400" b="1">
                <a:solidFill>
                  <a:srgbClr val="17375E"/>
                </a:solidFill>
              </a:rPr>
              <a:t>Автоматизированные приложения профилирования и оценки человека в узко-контекстуальных ситуациях: </a:t>
            </a:r>
            <a:r>
              <a:rPr lang="en-US" altLang="ru-RU" sz="2400" b="1">
                <a:solidFill>
                  <a:srgbClr val="17375E"/>
                </a:solidFill>
              </a:rPr>
              <a:t>HR, </a:t>
            </a:r>
            <a:r>
              <a:rPr lang="ru-RU" altLang="ru-RU" sz="2400" b="1">
                <a:solidFill>
                  <a:srgbClr val="17375E"/>
                </a:solidFill>
              </a:rPr>
              <a:t>маркетинг, покупки, политика, социальные сети и др.</a:t>
            </a:r>
            <a:endParaRPr lang="en-US" altLang="ru-RU" sz="2400" b="1">
              <a:solidFill>
                <a:srgbClr val="17375E"/>
              </a:solidFill>
            </a:endParaRPr>
          </a:p>
          <a:p>
            <a:pPr algn="ctr" eaLnBrk="1" hangingPunct="1">
              <a:buFont typeface="Arial" charset="0"/>
              <a:buNone/>
            </a:pPr>
            <a:r>
              <a:rPr lang="en-US" altLang="ru-RU" sz="2400" b="1">
                <a:solidFill>
                  <a:srgbClr val="17375E"/>
                </a:solidFill>
              </a:rPr>
              <a:t>Intervyo.com</a:t>
            </a:r>
            <a:endParaRPr lang="ru-RU" altLang="ru-RU" sz="2400" b="1">
              <a:solidFill>
                <a:srgbClr val="17375E"/>
              </a:solidFill>
            </a:endParaRPr>
          </a:p>
        </p:txBody>
      </p:sp>
      <p:sp>
        <p:nvSpPr>
          <p:cNvPr id="25605" name="Прямоугольник 7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14054"/>
            <a:ext cx="9144000" cy="354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558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80528" y="179233"/>
            <a:ext cx="9324528" cy="1124744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3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Профайлинг: 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300" dirty="0" err="1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FaceReading</a:t>
            </a:r>
            <a:r>
              <a:rPr lang="en-US" sz="33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. </a:t>
            </a:r>
            <a:r>
              <a:rPr lang="ru-RU" sz="33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Цифровой </a:t>
            </a:r>
            <a:r>
              <a:rPr lang="ru-RU" sz="3300" dirty="0" err="1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профайлинг</a:t>
            </a:r>
            <a:endParaRPr lang="ru-RU" sz="3300" dirty="0">
              <a:ln w="18000">
                <a:solidFill>
                  <a:srgbClr val="A50021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  <a:reflection blurRad="6350" stA="55000" endA="300" endPos="45500" dir="5400000" sy="-100000" algn="bl" rotWithShape="0"/>
              </a:effectLst>
              <a:latin typeface="Myriad Pro" pitchFamily="34" charset="0"/>
              <a:ea typeface="+mj-ea"/>
              <a:cs typeface="+mj-cs"/>
            </a:endParaRPr>
          </a:p>
        </p:txBody>
      </p:sp>
      <p:sp>
        <p:nvSpPr>
          <p:cNvPr id="82946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3492500" y="6492875"/>
            <a:ext cx="56515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  <p:pic>
        <p:nvPicPr>
          <p:cNvPr id="82947" name="Изображение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413"/>
            <a:ext cx="9144000" cy="506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8" name="Прямоугольник 5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7842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80528" y="308592"/>
            <a:ext cx="9324528" cy="1124744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3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Профайлинг: 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300" dirty="0" err="1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FaceReading</a:t>
            </a:r>
            <a:r>
              <a:rPr lang="en-US" sz="33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. </a:t>
            </a:r>
            <a:r>
              <a:rPr lang="ru-RU" sz="33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Цифровой </a:t>
            </a:r>
            <a:r>
              <a:rPr lang="ru-RU" sz="3300" dirty="0" err="1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профайлинг</a:t>
            </a:r>
            <a:endParaRPr lang="ru-RU" sz="3300" dirty="0">
              <a:ln w="18000">
                <a:solidFill>
                  <a:srgbClr val="A50021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  <a:reflection blurRad="6350" stA="55000" endA="300" endPos="45500" dir="5400000" sy="-100000" algn="bl" rotWithShape="0"/>
              </a:effectLst>
              <a:latin typeface="Myriad Pro" pitchFamily="34" charset="0"/>
              <a:ea typeface="+mj-ea"/>
              <a:cs typeface="+mj-cs"/>
            </a:endParaRPr>
          </a:p>
        </p:txBody>
      </p:sp>
      <p:sp>
        <p:nvSpPr>
          <p:cNvPr id="84995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500563" y="6492875"/>
            <a:ext cx="4643437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  <p:sp useBgFill="1">
        <p:nvSpPr>
          <p:cNvPr id="6" name="Подзаголовок 6"/>
          <p:cNvSpPr txBox="1">
            <a:spLocks/>
          </p:cNvSpPr>
          <p:nvPr/>
        </p:nvSpPr>
        <p:spPr bwMode="auto">
          <a:xfrm>
            <a:off x="684213" y="1779588"/>
            <a:ext cx="3095625" cy="1277937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ru-RU" altLang="ru-RU" sz="2400" b="1">
                <a:solidFill>
                  <a:srgbClr val="17375E"/>
                </a:solidFill>
              </a:rPr>
              <a:t>Создание исследовательской выборки</a:t>
            </a:r>
          </a:p>
        </p:txBody>
      </p:sp>
      <p:sp useBgFill="1">
        <p:nvSpPr>
          <p:cNvPr id="8" name="Подзаголовок 6"/>
          <p:cNvSpPr txBox="1">
            <a:spLocks/>
          </p:cNvSpPr>
          <p:nvPr/>
        </p:nvSpPr>
        <p:spPr bwMode="auto">
          <a:xfrm>
            <a:off x="4932363" y="1784350"/>
            <a:ext cx="3311525" cy="1276350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ru-RU" altLang="ru-RU" sz="2400" b="1">
                <a:solidFill>
                  <a:srgbClr val="17375E"/>
                </a:solidFill>
              </a:rPr>
              <a:t>Объективная «фиксация» черт характера</a:t>
            </a:r>
          </a:p>
        </p:txBody>
      </p:sp>
      <p:sp useBgFill="1">
        <p:nvSpPr>
          <p:cNvPr id="9" name="Подзаголовок 6"/>
          <p:cNvSpPr txBox="1">
            <a:spLocks/>
          </p:cNvSpPr>
          <p:nvPr/>
        </p:nvSpPr>
        <p:spPr bwMode="auto">
          <a:xfrm>
            <a:off x="657225" y="3811588"/>
            <a:ext cx="3097213" cy="1276350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ru-RU" altLang="ru-RU" sz="2400" b="1">
                <a:solidFill>
                  <a:srgbClr val="17375E"/>
                </a:solidFill>
              </a:rPr>
              <a:t>Распознавание лица и его фич в исследоват.выборке</a:t>
            </a:r>
          </a:p>
        </p:txBody>
      </p:sp>
      <p:sp useBgFill="1">
        <p:nvSpPr>
          <p:cNvPr id="10" name="Подзаголовок 6"/>
          <p:cNvSpPr txBox="1">
            <a:spLocks/>
          </p:cNvSpPr>
          <p:nvPr/>
        </p:nvSpPr>
        <p:spPr bwMode="auto">
          <a:xfrm>
            <a:off x="4962525" y="3811588"/>
            <a:ext cx="3313113" cy="1276350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ru-RU" altLang="ru-RU" sz="2400" b="1">
                <a:solidFill>
                  <a:srgbClr val="17375E"/>
                </a:solidFill>
              </a:rPr>
              <a:t>Поиск корреляций между признаками лица и черт характера</a:t>
            </a:r>
          </a:p>
        </p:txBody>
      </p:sp>
      <p:sp>
        <p:nvSpPr>
          <p:cNvPr id="2" name="Стрелка вправо 1"/>
          <p:cNvSpPr/>
          <p:nvPr/>
        </p:nvSpPr>
        <p:spPr>
          <a:xfrm>
            <a:off x="3995738" y="2268538"/>
            <a:ext cx="720725" cy="3635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endParaRPr lang="ru-RU" altLang="ru-RU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1" name="Стрелка вправо 10"/>
          <p:cNvSpPr/>
          <p:nvPr/>
        </p:nvSpPr>
        <p:spPr>
          <a:xfrm rot="9469804">
            <a:off x="3457575" y="3219450"/>
            <a:ext cx="1744663" cy="3635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endParaRPr lang="ru-RU" altLang="ru-RU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2" name="Стрелка вправо 11"/>
          <p:cNvSpPr/>
          <p:nvPr/>
        </p:nvSpPr>
        <p:spPr>
          <a:xfrm>
            <a:off x="3970338" y="4229100"/>
            <a:ext cx="719137" cy="3619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endParaRPr lang="ru-RU" altLang="ru-RU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3" name="Стрелка вправо 12"/>
          <p:cNvSpPr/>
          <p:nvPr/>
        </p:nvSpPr>
        <p:spPr>
          <a:xfrm rot="9469804">
            <a:off x="4338638" y="4994275"/>
            <a:ext cx="755650" cy="3016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endParaRPr lang="ru-RU" altLang="ru-RU">
              <a:solidFill>
                <a:srgbClr val="FFFFFF"/>
              </a:solidFill>
              <a:latin typeface="Calibri" charset="0"/>
            </a:endParaRPr>
          </a:p>
        </p:txBody>
      </p:sp>
      <p:sp useBgFill="1">
        <p:nvSpPr>
          <p:cNvPr id="14" name="Подзаголовок 6"/>
          <p:cNvSpPr txBox="1">
            <a:spLocks/>
          </p:cNvSpPr>
          <p:nvPr/>
        </p:nvSpPr>
        <p:spPr bwMode="auto">
          <a:xfrm>
            <a:off x="2652713" y="5410200"/>
            <a:ext cx="3313112" cy="1200150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ru-RU" altLang="ru-RU" sz="2400" b="1">
                <a:solidFill>
                  <a:srgbClr val="17375E"/>
                </a:solidFill>
              </a:rPr>
              <a:t>Создание вероятностных моделей поведения</a:t>
            </a:r>
          </a:p>
        </p:txBody>
      </p:sp>
      <p:sp useBgFill="1">
        <p:nvSpPr>
          <p:cNvPr id="15" name="Подзаголовок 6"/>
          <p:cNvSpPr txBox="1">
            <a:spLocks/>
          </p:cNvSpPr>
          <p:nvPr/>
        </p:nvSpPr>
        <p:spPr bwMode="auto">
          <a:xfrm>
            <a:off x="6546850" y="5427663"/>
            <a:ext cx="2298700" cy="852487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ru-RU" altLang="ru-RU" sz="2400" b="1">
                <a:solidFill>
                  <a:srgbClr val="17375E"/>
                </a:solidFill>
              </a:rPr>
              <a:t>Принцип «</a:t>
            </a:r>
            <a:r>
              <a:rPr lang="en-US" altLang="ru-RU" sz="2400" b="1">
                <a:solidFill>
                  <a:srgbClr val="17375E"/>
                </a:solidFill>
              </a:rPr>
              <a:t>Faception</a:t>
            </a:r>
            <a:r>
              <a:rPr lang="ru-RU" altLang="ru-RU" sz="2400" b="1">
                <a:solidFill>
                  <a:srgbClr val="17375E"/>
                </a:solidFill>
              </a:rPr>
              <a:t>»</a:t>
            </a:r>
          </a:p>
        </p:txBody>
      </p:sp>
      <p:sp>
        <p:nvSpPr>
          <p:cNvPr id="85006" name="Прямоугольник 15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80528" y="273760"/>
            <a:ext cx="9324528" cy="1124744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3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Профайлинг: 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300" dirty="0" err="1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FaceReading</a:t>
            </a:r>
            <a:endParaRPr lang="ru-RU" sz="3300" dirty="0">
              <a:ln w="18000">
                <a:solidFill>
                  <a:srgbClr val="A50021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  <a:reflection blurRad="6350" stA="55000" endA="300" endPos="45500" dir="5400000" sy="-100000" algn="bl" rotWithShape="0"/>
              </a:effectLst>
              <a:latin typeface="Myriad Pro" pitchFamily="34" charset="0"/>
              <a:ea typeface="+mj-ea"/>
              <a:cs typeface="+mj-cs"/>
            </a:endParaRPr>
          </a:p>
        </p:txBody>
      </p:sp>
      <p:sp>
        <p:nvSpPr>
          <p:cNvPr id="87042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140200" y="6492875"/>
            <a:ext cx="5003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  <p:sp>
        <p:nvSpPr>
          <p:cNvPr id="6" name="Подзаголовок 6"/>
          <p:cNvSpPr txBox="1">
            <a:spLocks/>
          </p:cNvSpPr>
          <p:nvPr/>
        </p:nvSpPr>
        <p:spPr bwMode="auto">
          <a:xfrm>
            <a:off x="539750" y="1484313"/>
            <a:ext cx="7904163" cy="425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ru-RU" altLang="ru-RU" sz="3500" b="1">
                <a:solidFill>
                  <a:srgbClr val="17375E"/>
                </a:solidFill>
              </a:rPr>
              <a:t>За последние 5 лет:</a:t>
            </a:r>
          </a:p>
          <a:p>
            <a:pPr eaLnBrk="1" hangingPunct="1">
              <a:buFontTx/>
              <a:buChar char="-"/>
            </a:pPr>
            <a:r>
              <a:rPr lang="ru-RU" altLang="ru-RU" sz="2700" b="1">
                <a:solidFill>
                  <a:srgbClr val="17375E"/>
                </a:solidFill>
              </a:rPr>
              <a:t>Количество публикаций на эту тему выросло с 50-ти до 600 в год</a:t>
            </a:r>
          </a:p>
          <a:p>
            <a:pPr eaLnBrk="1" hangingPunct="1">
              <a:buFontTx/>
              <a:buChar char="-"/>
            </a:pPr>
            <a:r>
              <a:rPr lang="ru-RU" altLang="ru-RU" sz="2700" b="1">
                <a:solidFill>
                  <a:srgbClr val="17375E"/>
                </a:solidFill>
              </a:rPr>
              <a:t>Появились автоматизированные приложения оценки лица и личностных качеств от </a:t>
            </a:r>
            <a:r>
              <a:rPr lang="en-US" altLang="ru-RU" sz="2700" b="1">
                <a:solidFill>
                  <a:srgbClr val="17375E"/>
                </a:solidFill>
              </a:rPr>
              <a:t>Microsoft, Facebook, Noldus, IBM Watson, Affectiva, Kairos, Google,</a:t>
            </a:r>
            <a:r>
              <a:rPr lang="ru-RU" altLang="ru-RU" sz="2700" b="1">
                <a:solidFill>
                  <a:srgbClr val="17375E"/>
                </a:solidFill>
              </a:rPr>
              <a:t> </a:t>
            </a:r>
            <a:r>
              <a:rPr lang="en-US" altLang="ru-RU" sz="2700" b="1">
                <a:solidFill>
                  <a:srgbClr val="17375E"/>
                </a:solidFill>
              </a:rPr>
              <a:t>Faception </a:t>
            </a:r>
            <a:r>
              <a:rPr lang="ru-RU" altLang="ru-RU" sz="2700" b="1">
                <a:solidFill>
                  <a:srgbClr val="17375E"/>
                </a:solidFill>
              </a:rPr>
              <a:t>и др.</a:t>
            </a:r>
            <a:endParaRPr lang="en-US" altLang="ru-RU" sz="2700" b="1">
              <a:solidFill>
                <a:srgbClr val="17375E"/>
              </a:solidFill>
            </a:endParaRPr>
          </a:p>
          <a:p>
            <a:pPr eaLnBrk="1" hangingPunct="1">
              <a:buFontTx/>
              <a:buChar char="-"/>
            </a:pPr>
            <a:r>
              <a:rPr lang="ru-RU" altLang="ru-RU" sz="2700" b="1">
                <a:solidFill>
                  <a:srgbClr val="17375E"/>
                </a:solidFill>
              </a:rPr>
              <a:t>Увеличивается количество кейсов применения таких приложений в </a:t>
            </a:r>
            <a:r>
              <a:rPr lang="en-US" altLang="ru-RU" sz="2700" b="1">
                <a:solidFill>
                  <a:srgbClr val="17375E"/>
                </a:solidFill>
              </a:rPr>
              <a:t>HR, </a:t>
            </a:r>
            <a:r>
              <a:rPr lang="ru-RU" altLang="ru-RU" sz="2700" b="1">
                <a:solidFill>
                  <a:srgbClr val="17375E"/>
                </a:solidFill>
              </a:rPr>
              <a:t>безопасности, социальных технологиях, маркетинге и др.</a:t>
            </a:r>
          </a:p>
          <a:p>
            <a:pPr algn="r" eaLnBrk="1" hangingPunct="1">
              <a:buFont typeface="Arial" charset="0"/>
              <a:buNone/>
            </a:pPr>
            <a:endParaRPr lang="ru-RU" altLang="ru-RU" sz="2400" b="1">
              <a:solidFill>
                <a:srgbClr val="17375E"/>
              </a:solidFill>
            </a:endParaRPr>
          </a:p>
        </p:txBody>
      </p:sp>
      <p:sp>
        <p:nvSpPr>
          <p:cNvPr id="87044" name="Прямоугольник 7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140200" y="6492875"/>
            <a:ext cx="5003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  <p:sp>
        <p:nvSpPr>
          <p:cNvPr id="87044" name="Прямоугольник 7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6632"/>
            <a:ext cx="9152471" cy="6289055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16632"/>
            <a:ext cx="6108700" cy="6258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42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/>
          <p:nvPr/>
        </p:nvSpPr>
        <p:spPr bwMode="auto">
          <a:xfrm>
            <a:off x="1547664" y="188640"/>
            <a:ext cx="7704138" cy="723900"/>
          </a:xfrm>
          <a:custGeom>
            <a:avLst/>
            <a:gdLst>
              <a:gd name="connsiteX0" fmla="*/ 0 w 3165214"/>
              <a:gd name="connsiteY0" fmla="*/ 76450 h 458692"/>
              <a:gd name="connsiteX1" fmla="*/ 76450 w 3165214"/>
              <a:gd name="connsiteY1" fmla="*/ 0 h 458692"/>
              <a:gd name="connsiteX2" fmla="*/ 3088764 w 3165214"/>
              <a:gd name="connsiteY2" fmla="*/ 0 h 458692"/>
              <a:gd name="connsiteX3" fmla="*/ 3165214 w 3165214"/>
              <a:gd name="connsiteY3" fmla="*/ 76450 h 458692"/>
              <a:gd name="connsiteX4" fmla="*/ 3165214 w 3165214"/>
              <a:gd name="connsiteY4" fmla="*/ 382242 h 458692"/>
              <a:gd name="connsiteX5" fmla="*/ 3088764 w 3165214"/>
              <a:gd name="connsiteY5" fmla="*/ 458692 h 458692"/>
              <a:gd name="connsiteX6" fmla="*/ 76450 w 3165214"/>
              <a:gd name="connsiteY6" fmla="*/ 458692 h 458692"/>
              <a:gd name="connsiteX7" fmla="*/ 0 w 3165214"/>
              <a:gd name="connsiteY7" fmla="*/ 382242 h 458692"/>
              <a:gd name="connsiteX8" fmla="*/ 0 w 3165214"/>
              <a:gd name="connsiteY8" fmla="*/ 76450 h 458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65214" h="458692">
                <a:moveTo>
                  <a:pt x="0" y="76450"/>
                </a:moveTo>
                <a:cubicBezTo>
                  <a:pt x="0" y="34228"/>
                  <a:pt x="34228" y="0"/>
                  <a:pt x="76450" y="0"/>
                </a:cubicBezTo>
                <a:lnTo>
                  <a:pt x="3088764" y="0"/>
                </a:lnTo>
                <a:cubicBezTo>
                  <a:pt x="3130986" y="0"/>
                  <a:pt x="3165214" y="34228"/>
                  <a:pt x="3165214" y="76450"/>
                </a:cubicBezTo>
                <a:lnTo>
                  <a:pt x="3165214" y="382242"/>
                </a:lnTo>
                <a:cubicBezTo>
                  <a:pt x="3165214" y="424464"/>
                  <a:pt x="3130986" y="458692"/>
                  <a:pt x="3088764" y="458692"/>
                </a:cubicBezTo>
                <a:lnTo>
                  <a:pt x="76450" y="458692"/>
                </a:lnTo>
                <a:cubicBezTo>
                  <a:pt x="34228" y="458692"/>
                  <a:pt x="0" y="424464"/>
                  <a:pt x="0" y="382242"/>
                </a:cubicBezTo>
                <a:lnTo>
                  <a:pt x="0" y="7645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13831" tIns="113831" rIns="113831" bIns="113831" anchor="ctr"/>
          <a:lstStyle>
            <a:lvl1pPr defTabSz="106680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defTabSz="106680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defTabSz="10668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defTabSz="10668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defTabSz="10668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hangingPunct="1"/>
            <a:r>
              <a:rPr lang="ru-RU" altLang="ru-RU" sz="3200" b="1">
                <a:solidFill>
                  <a:srgbClr val="FF0000"/>
                </a:solidFill>
                <a:latin typeface="Myriad Pro" charset="0"/>
                <a:ea typeface="Verdana" charset="0"/>
                <a:cs typeface="Verdana" charset="0"/>
              </a:rPr>
              <a:t>Физиогномика </a:t>
            </a:r>
            <a:r>
              <a:rPr lang="en-US" altLang="ru-RU" sz="3200" b="1">
                <a:solidFill>
                  <a:srgbClr val="FF0000"/>
                </a:solidFill>
                <a:latin typeface="Myriad Pro" charset="0"/>
                <a:ea typeface="Verdana" charset="0"/>
                <a:cs typeface="Verdana" charset="0"/>
              </a:rPr>
              <a:t>vs. </a:t>
            </a:r>
            <a:r>
              <a:rPr lang="ru-RU" altLang="ru-RU" sz="3200" b="1">
                <a:solidFill>
                  <a:srgbClr val="FF0000"/>
                </a:solidFill>
                <a:latin typeface="Myriad Pro" charset="0"/>
                <a:ea typeface="Verdana" charset="0"/>
                <a:cs typeface="Verdana" charset="0"/>
              </a:rPr>
              <a:t>стереотипы</a:t>
            </a:r>
          </a:p>
        </p:txBody>
      </p:sp>
      <p:pic>
        <p:nvPicPr>
          <p:cNvPr id="50178" name="Picture 2" descr="https://pbs.twimg.com/profile_images/805090182022066176/v4_pr4Q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575" y="1557338"/>
            <a:ext cx="2608263" cy="260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4" descr="http://www.russellsage.org/sites/default/files/Todorov_cropped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557338"/>
            <a:ext cx="2624138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Подзаголовок 6"/>
          <p:cNvSpPr txBox="1">
            <a:spLocks/>
          </p:cNvSpPr>
          <p:nvPr/>
        </p:nvSpPr>
        <p:spPr bwMode="auto">
          <a:xfrm>
            <a:off x="468313" y="4437063"/>
            <a:ext cx="4014787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20000"/>
              </a:spcBef>
              <a:buFont typeface="Arial" charset="0"/>
              <a:buNone/>
              <a:defRPr/>
            </a:pPr>
            <a:r>
              <a:rPr lang="ru-RU" altLang="ru-RU" sz="2400" dirty="0" err="1" smtClean="0">
                <a:latin typeface="+mn-lt"/>
              </a:rPr>
              <a:t>Михал</a:t>
            </a:r>
            <a:r>
              <a:rPr lang="ru-RU" altLang="ru-RU" sz="2400" dirty="0" smtClean="0">
                <a:latin typeface="+mn-lt"/>
              </a:rPr>
              <a:t> </a:t>
            </a:r>
            <a:r>
              <a:rPr lang="ru-RU" altLang="ru-RU" sz="2400" dirty="0" err="1" smtClean="0">
                <a:latin typeface="+mn-lt"/>
              </a:rPr>
              <a:t>Косински</a:t>
            </a:r>
            <a:r>
              <a:rPr lang="ru-RU" altLang="ru-RU" sz="2400" dirty="0" smtClean="0">
                <a:latin typeface="+mn-lt"/>
              </a:rPr>
              <a:t>, Гарвард</a:t>
            </a:r>
          </a:p>
          <a:p>
            <a:pPr algn="ctr">
              <a:spcBef>
                <a:spcPct val="20000"/>
              </a:spcBef>
              <a:buFont typeface="Arial" charset="0"/>
              <a:buNone/>
              <a:defRPr/>
            </a:pPr>
            <a:r>
              <a:rPr lang="ru-RU" altLang="ru-RU" sz="2400" dirty="0" smtClean="0">
                <a:latin typeface="+mn-lt"/>
              </a:rPr>
              <a:t>Диспозиционный подход в оценке лица</a:t>
            </a:r>
          </a:p>
        </p:txBody>
      </p:sp>
      <p:sp>
        <p:nvSpPr>
          <p:cNvPr id="47110" name="Подзаголовок 6"/>
          <p:cNvSpPr txBox="1">
            <a:spLocks/>
          </p:cNvSpPr>
          <p:nvPr/>
        </p:nvSpPr>
        <p:spPr bwMode="auto">
          <a:xfrm>
            <a:off x="4483100" y="4437063"/>
            <a:ext cx="4478338" cy="161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20000"/>
              </a:spcBef>
              <a:buFont typeface="Arial" charset="0"/>
              <a:buNone/>
              <a:defRPr/>
            </a:pPr>
            <a:r>
              <a:rPr lang="ru-RU" altLang="ru-RU" sz="2400" dirty="0" smtClean="0">
                <a:latin typeface="+mj-lt"/>
              </a:rPr>
              <a:t>Александр Тодоров, </a:t>
            </a:r>
            <a:r>
              <a:rPr lang="ru-RU" altLang="ru-RU" sz="2400" dirty="0" err="1" smtClean="0">
                <a:latin typeface="+mj-lt"/>
              </a:rPr>
              <a:t>Принстон</a:t>
            </a:r>
            <a:endParaRPr lang="ru-RU" altLang="ru-RU" sz="2400" dirty="0" smtClean="0">
              <a:latin typeface="+mj-lt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  <a:defRPr/>
            </a:pPr>
            <a:r>
              <a:rPr lang="ru-RU" altLang="ru-RU" sz="2400" dirty="0" smtClean="0">
                <a:latin typeface="+mj-lt"/>
              </a:rPr>
              <a:t>Социально-контекстуальный подход в оценке лица</a:t>
            </a:r>
          </a:p>
        </p:txBody>
      </p:sp>
      <p:sp>
        <p:nvSpPr>
          <p:cNvPr id="7" name="Прямоугольник 7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sp>
        <p:nvSpPr>
          <p:cNvPr id="8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268788" y="6492875"/>
            <a:ext cx="487521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47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/>
          <p:nvPr/>
        </p:nvSpPr>
        <p:spPr bwMode="auto">
          <a:xfrm>
            <a:off x="1547664" y="188640"/>
            <a:ext cx="7704138" cy="723900"/>
          </a:xfrm>
          <a:custGeom>
            <a:avLst/>
            <a:gdLst>
              <a:gd name="connsiteX0" fmla="*/ 0 w 3165214"/>
              <a:gd name="connsiteY0" fmla="*/ 76450 h 458692"/>
              <a:gd name="connsiteX1" fmla="*/ 76450 w 3165214"/>
              <a:gd name="connsiteY1" fmla="*/ 0 h 458692"/>
              <a:gd name="connsiteX2" fmla="*/ 3088764 w 3165214"/>
              <a:gd name="connsiteY2" fmla="*/ 0 h 458692"/>
              <a:gd name="connsiteX3" fmla="*/ 3165214 w 3165214"/>
              <a:gd name="connsiteY3" fmla="*/ 76450 h 458692"/>
              <a:gd name="connsiteX4" fmla="*/ 3165214 w 3165214"/>
              <a:gd name="connsiteY4" fmla="*/ 382242 h 458692"/>
              <a:gd name="connsiteX5" fmla="*/ 3088764 w 3165214"/>
              <a:gd name="connsiteY5" fmla="*/ 458692 h 458692"/>
              <a:gd name="connsiteX6" fmla="*/ 76450 w 3165214"/>
              <a:gd name="connsiteY6" fmla="*/ 458692 h 458692"/>
              <a:gd name="connsiteX7" fmla="*/ 0 w 3165214"/>
              <a:gd name="connsiteY7" fmla="*/ 382242 h 458692"/>
              <a:gd name="connsiteX8" fmla="*/ 0 w 3165214"/>
              <a:gd name="connsiteY8" fmla="*/ 76450 h 458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65214" h="458692">
                <a:moveTo>
                  <a:pt x="0" y="76450"/>
                </a:moveTo>
                <a:cubicBezTo>
                  <a:pt x="0" y="34228"/>
                  <a:pt x="34228" y="0"/>
                  <a:pt x="76450" y="0"/>
                </a:cubicBezTo>
                <a:lnTo>
                  <a:pt x="3088764" y="0"/>
                </a:lnTo>
                <a:cubicBezTo>
                  <a:pt x="3130986" y="0"/>
                  <a:pt x="3165214" y="34228"/>
                  <a:pt x="3165214" y="76450"/>
                </a:cubicBezTo>
                <a:lnTo>
                  <a:pt x="3165214" y="382242"/>
                </a:lnTo>
                <a:cubicBezTo>
                  <a:pt x="3165214" y="424464"/>
                  <a:pt x="3130986" y="458692"/>
                  <a:pt x="3088764" y="458692"/>
                </a:cubicBezTo>
                <a:lnTo>
                  <a:pt x="76450" y="458692"/>
                </a:lnTo>
                <a:cubicBezTo>
                  <a:pt x="34228" y="458692"/>
                  <a:pt x="0" y="424464"/>
                  <a:pt x="0" y="382242"/>
                </a:cubicBezTo>
                <a:lnTo>
                  <a:pt x="0" y="7645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13831" tIns="113831" rIns="113831" bIns="113831" anchor="ctr"/>
          <a:lstStyle>
            <a:lvl1pPr defTabSz="106680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defTabSz="106680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defTabSz="10668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defTabSz="10668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defTabSz="10668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hangingPunct="1"/>
            <a:r>
              <a:rPr lang="ru-RU" altLang="ru-RU" sz="3200" b="1">
                <a:solidFill>
                  <a:srgbClr val="FF0000"/>
                </a:solidFill>
                <a:latin typeface="Myriad Pro" charset="0"/>
                <a:ea typeface="Verdana" charset="0"/>
                <a:cs typeface="Verdana" charset="0"/>
              </a:rPr>
              <a:t>Физиогномика </a:t>
            </a:r>
            <a:r>
              <a:rPr lang="en-US" altLang="ru-RU" sz="3200" b="1">
                <a:solidFill>
                  <a:srgbClr val="FF0000"/>
                </a:solidFill>
                <a:latin typeface="Myriad Pro" charset="0"/>
                <a:ea typeface="Verdana" charset="0"/>
                <a:cs typeface="Verdana" charset="0"/>
              </a:rPr>
              <a:t>vs. </a:t>
            </a:r>
            <a:r>
              <a:rPr lang="ru-RU" altLang="ru-RU" sz="3200" b="1">
                <a:solidFill>
                  <a:srgbClr val="FF0000"/>
                </a:solidFill>
                <a:latin typeface="Myriad Pro" charset="0"/>
                <a:ea typeface="Verdana" charset="0"/>
                <a:cs typeface="Verdana" charset="0"/>
              </a:rPr>
              <a:t>стереотипы</a:t>
            </a:r>
          </a:p>
        </p:txBody>
      </p:sp>
      <p:sp>
        <p:nvSpPr>
          <p:cNvPr id="7" name="Прямоугольник 7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sp>
        <p:nvSpPr>
          <p:cNvPr id="8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268788" y="6492875"/>
            <a:ext cx="487521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9552" y="1194328"/>
            <a:ext cx="820891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/>
              <a:t>Сегодня появляется довольно много возможностей, чтобы относительно научно проверить ее постулаты, хотя, надо учитывать, что некоторые школы физиогномики между собой в давнем и бескомпромиссном споре. Этим, собственно, сейчас и занимается Косински. </a:t>
            </a:r>
          </a:p>
          <a:p>
            <a:r>
              <a:rPr lang="ru-RU" sz="2000"/>
              <a:t>Вот один из главных его аргументов: экспериментально установлено и неоднократно подтверждено, что люди лишь по одной внеконтекстуальной фотографии человека могут определять его личностные качества с правильностью, достигающей 62%. Это же относится и к, например, предсказыванию криминального прошлого человека: даже непрофессионалы правильно определяют наличие криминального прошлого человека по его фото с вероятностью около 61%. Примерно такие же цифры мы получаем при предсказывании сексуальной ориентации человека по его фото – в районе 60%. </a:t>
            </a:r>
          </a:p>
        </p:txBody>
      </p:sp>
    </p:spTree>
    <p:extLst>
      <p:ext uri="{BB962C8B-B14F-4D97-AF65-F5344CB8AC3E}">
        <p14:creationId xmlns:p14="http://schemas.microsoft.com/office/powerpoint/2010/main" val="1320087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/>
          <p:nvPr/>
        </p:nvSpPr>
        <p:spPr bwMode="auto">
          <a:xfrm>
            <a:off x="1547664" y="188640"/>
            <a:ext cx="7704138" cy="723900"/>
          </a:xfrm>
          <a:custGeom>
            <a:avLst/>
            <a:gdLst>
              <a:gd name="connsiteX0" fmla="*/ 0 w 3165214"/>
              <a:gd name="connsiteY0" fmla="*/ 76450 h 458692"/>
              <a:gd name="connsiteX1" fmla="*/ 76450 w 3165214"/>
              <a:gd name="connsiteY1" fmla="*/ 0 h 458692"/>
              <a:gd name="connsiteX2" fmla="*/ 3088764 w 3165214"/>
              <a:gd name="connsiteY2" fmla="*/ 0 h 458692"/>
              <a:gd name="connsiteX3" fmla="*/ 3165214 w 3165214"/>
              <a:gd name="connsiteY3" fmla="*/ 76450 h 458692"/>
              <a:gd name="connsiteX4" fmla="*/ 3165214 w 3165214"/>
              <a:gd name="connsiteY4" fmla="*/ 382242 h 458692"/>
              <a:gd name="connsiteX5" fmla="*/ 3088764 w 3165214"/>
              <a:gd name="connsiteY5" fmla="*/ 458692 h 458692"/>
              <a:gd name="connsiteX6" fmla="*/ 76450 w 3165214"/>
              <a:gd name="connsiteY6" fmla="*/ 458692 h 458692"/>
              <a:gd name="connsiteX7" fmla="*/ 0 w 3165214"/>
              <a:gd name="connsiteY7" fmla="*/ 382242 h 458692"/>
              <a:gd name="connsiteX8" fmla="*/ 0 w 3165214"/>
              <a:gd name="connsiteY8" fmla="*/ 76450 h 458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65214" h="458692">
                <a:moveTo>
                  <a:pt x="0" y="76450"/>
                </a:moveTo>
                <a:cubicBezTo>
                  <a:pt x="0" y="34228"/>
                  <a:pt x="34228" y="0"/>
                  <a:pt x="76450" y="0"/>
                </a:cubicBezTo>
                <a:lnTo>
                  <a:pt x="3088764" y="0"/>
                </a:lnTo>
                <a:cubicBezTo>
                  <a:pt x="3130986" y="0"/>
                  <a:pt x="3165214" y="34228"/>
                  <a:pt x="3165214" y="76450"/>
                </a:cubicBezTo>
                <a:lnTo>
                  <a:pt x="3165214" y="382242"/>
                </a:lnTo>
                <a:cubicBezTo>
                  <a:pt x="3165214" y="424464"/>
                  <a:pt x="3130986" y="458692"/>
                  <a:pt x="3088764" y="458692"/>
                </a:cubicBezTo>
                <a:lnTo>
                  <a:pt x="76450" y="458692"/>
                </a:lnTo>
                <a:cubicBezTo>
                  <a:pt x="34228" y="458692"/>
                  <a:pt x="0" y="424464"/>
                  <a:pt x="0" y="382242"/>
                </a:cubicBezTo>
                <a:lnTo>
                  <a:pt x="0" y="7645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13831" tIns="113831" rIns="113831" bIns="113831" anchor="ctr"/>
          <a:lstStyle>
            <a:lvl1pPr defTabSz="106680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defTabSz="106680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defTabSz="10668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defTabSz="10668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defTabSz="10668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hangingPunct="1"/>
            <a:r>
              <a:rPr lang="ru-RU" altLang="ru-RU" sz="3200" b="1">
                <a:solidFill>
                  <a:srgbClr val="FF0000"/>
                </a:solidFill>
                <a:latin typeface="Myriad Pro" charset="0"/>
                <a:ea typeface="Verdana" charset="0"/>
                <a:cs typeface="Verdana" charset="0"/>
              </a:rPr>
              <a:t>Физиогномика </a:t>
            </a:r>
            <a:r>
              <a:rPr lang="en-US" altLang="ru-RU" sz="3200" b="1">
                <a:solidFill>
                  <a:srgbClr val="FF0000"/>
                </a:solidFill>
                <a:latin typeface="Myriad Pro" charset="0"/>
                <a:ea typeface="Verdana" charset="0"/>
                <a:cs typeface="Verdana" charset="0"/>
              </a:rPr>
              <a:t>vs. </a:t>
            </a:r>
            <a:r>
              <a:rPr lang="ru-RU" altLang="ru-RU" sz="3200" b="1">
                <a:solidFill>
                  <a:srgbClr val="FF0000"/>
                </a:solidFill>
                <a:latin typeface="Myriad Pro" charset="0"/>
                <a:ea typeface="Verdana" charset="0"/>
                <a:cs typeface="Verdana" charset="0"/>
              </a:rPr>
              <a:t>стереотипы</a:t>
            </a:r>
          </a:p>
        </p:txBody>
      </p:sp>
      <p:sp>
        <p:nvSpPr>
          <p:cNvPr id="7" name="Прямоугольник 7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sp>
        <p:nvSpPr>
          <p:cNvPr id="8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268788" y="6492875"/>
            <a:ext cx="487521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1248205"/>
            <a:ext cx="756084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/>
              <a:t>Все эти цифры, конечно, невелики с точки зрения науки, но достоверно больше случайного попадания. А значит, размышляет Косински, в наших лицах есть то, на которые мы интуитивно опираемся при визуальной лицевой психодиагностике. Нужно только эти признаки найти.  И Косински их ищет и кое-что даже нашел. </a:t>
            </a:r>
          </a:p>
          <a:p>
            <a:endParaRPr lang="ru-RU" sz="2000"/>
          </a:p>
          <a:p>
            <a:r>
              <a:rPr lang="ru-RU" sz="2000"/>
              <a:t>Однако большинство его исследований все-таки не проходит сквозь фильтры научной критики и хейтинга. В частности, статью его китайских коллег о нейросети, определяющей (https://t.me/ProProfiling/152) преступные наклонности человека по фотографии с точностью 90% не так давно окончательно докритиковали (https://callingbullshit.org/case_studies/case_study_criminal_machine_learning.html). </a:t>
            </a:r>
          </a:p>
        </p:txBody>
      </p:sp>
    </p:spTree>
    <p:extLst>
      <p:ext uri="{BB962C8B-B14F-4D97-AF65-F5344CB8AC3E}">
        <p14:creationId xmlns:p14="http://schemas.microsoft.com/office/powerpoint/2010/main" val="1777710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/>
          <p:nvPr/>
        </p:nvSpPr>
        <p:spPr bwMode="auto">
          <a:xfrm>
            <a:off x="1547664" y="188640"/>
            <a:ext cx="7704138" cy="723900"/>
          </a:xfrm>
          <a:custGeom>
            <a:avLst/>
            <a:gdLst>
              <a:gd name="connsiteX0" fmla="*/ 0 w 3165214"/>
              <a:gd name="connsiteY0" fmla="*/ 76450 h 458692"/>
              <a:gd name="connsiteX1" fmla="*/ 76450 w 3165214"/>
              <a:gd name="connsiteY1" fmla="*/ 0 h 458692"/>
              <a:gd name="connsiteX2" fmla="*/ 3088764 w 3165214"/>
              <a:gd name="connsiteY2" fmla="*/ 0 h 458692"/>
              <a:gd name="connsiteX3" fmla="*/ 3165214 w 3165214"/>
              <a:gd name="connsiteY3" fmla="*/ 76450 h 458692"/>
              <a:gd name="connsiteX4" fmla="*/ 3165214 w 3165214"/>
              <a:gd name="connsiteY4" fmla="*/ 382242 h 458692"/>
              <a:gd name="connsiteX5" fmla="*/ 3088764 w 3165214"/>
              <a:gd name="connsiteY5" fmla="*/ 458692 h 458692"/>
              <a:gd name="connsiteX6" fmla="*/ 76450 w 3165214"/>
              <a:gd name="connsiteY6" fmla="*/ 458692 h 458692"/>
              <a:gd name="connsiteX7" fmla="*/ 0 w 3165214"/>
              <a:gd name="connsiteY7" fmla="*/ 382242 h 458692"/>
              <a:gd name="connsiteX8" fmla="*/ 0 w 3165214"/>
              <a:gd name="connsiteY8" fmla="*/ 76450 h 458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65214" h="458692">
                <a:moveTo>
                  <a:pt x="0" y="76450"/>
                </a:moveTo>
                <a:cubicBezTo>
                  <a:pt x="0" y="34228"/>
                  <a:pt x="34228" y="0"/>
                  <a:pt x="76450" y="0"/>
                </a:cubicBezTo>
                <a:lnTo>
                  <a:pt x="3088764" y="0"/>
                </a:lnTo>
                <a:cubicBezTo>
                  <a:pt x="3130986" y="0"/>
                  <a:pt x="3165214" y="34228"/>
                  <a:pt x="3165214" y="76450"/>
                </a:cubicBezTo>
                <a:lnTo>
                  <a:pt x="3165214" y="382242"/>
                </a:lnTo>
                <a:cubicBezTo>
                  <a:pt x="3165214" y="424464"/>
                  <a:pt x="3130986" y="458692"/>
                  <a:pt x="3088764" y="458692"/>
                </a:cubicBezTo>
                <a:lnTo>
                  <a:pt x="76450" y="458692"/>
                </a:lnTo>
                <a:cubicBezTo>
                  <a:pt x="34228" y="458692"/>
                  <a:pt x="0" y="424464"/>
                  <a:pt x="0" y="382242"/>
                </a:cubicBezTo>
                <a:lnTo>
                  <a:pt x="0" y="7645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13831" tIns="113831" rIns="113831" bIns="113831" anchor="ctr"/>
          <a:lstStyle>
            <a:lvl1pPr defTabSz="106680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defTabSz="106680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defTabSz="10668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defTabSz="10668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defTabSz="10668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hangingPunct="1"/>
            <a:r>
              <a:rPr lang="ru-RU" altLang="ru-RU" sz="3200" b="1">
                <a:solidFill>
                  <a:srgbClr val="FF0000"/>
                </a:solidFill>
                <a:latin typeface="Myriad Pro" charset="0"/>
                <a:ea typeface="Verdana" charset="0"/>
                <a:cs typeface="Verdana" charset="0"/>
              </a:rPr>
              <a:t>Физиогномика </a:t>
            </a:r>
            <a:r>
              <a:rPr lang="en-US" altLang="ru-RU" sz="3200" b="1">
                <a:solidFill>
                  <a:srgbClr val="FF0000"/>
                </a:solidFill>
                <a:latin typeface="Myriad Pro" charset="0"/>
                <a:ea typeface="Verdana" charset="0"/>
                <a:cs typeface="Verdana" charset="0"/>
              </a:rPr>
              <a:t>vs. </a:t>
            </a:r>
            <a:r>
              <a:rPr lang="ru-RU" altLang="ru-RU" sz="3200" b="1">
                <a:solidFill>
                  <a:srgbClr val="FF0000"/>
                </a:solidFill>
                <a:latin typeface="Myriad Pro" charset="0"/>
                <a:ea typeface="Verdana" charset="0"/>
                <a:cs typeface="Verdana" charset="0"/>
              </a:rPr>
              <a:t>стереотипы</a:t>
            </a:r>
          </a:p>
        </p:txBody>
      </p:sp>
      <p:sp>
        <p:nvSpPr>
          <p:cNvPr id="7" name="Прямоугольник 7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sp>
        <p:nvSpPr>
          <p:cNvPr id="8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268788" y="6492875"/>
            <a:ext cx="487521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83568" y="885900"/>
            <a:ext cx="761471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/>
              <a:t>Напомню, что нейросеть на основе своего обучения выделила следующие особенности преступных лиц: меньшее расстояние между уголками глаз, меньший угол между носом и уголками губ, больший изгиб верхней губы. </a:t>
            </a:r>
          </a:p>
          <a:p>
            <a:endParaRPr lang="ru-RU"/>
          </a:p>
          <a:p>
            <a:r>
              <a:rPr lang="ru-RU"/>
              <a:t>Однако, когда внимательнее присмотрелись к обучающей выборке, оказалось что не преступники на них слегка улыбаются, а преступники — наоборот, серьезны и даже нахмурены. Отсюда — и изгиб верхней губы (во время улыбки она распрямляется), и остальные "преступные" черты. Т.е. учебный материал для нейросети был собран некорректно!</a:t>
            </a:r>
          </a:p>
          <a:p>
            <a:endParaRPr lang="ru-RU"/>
          </a:p>
          <a:p>
            <a:r>
              <a:rPr lang="ru-RU"/>
              <a:t>Такая же судьба сложилась и с другой (https://t.me/ProProfiling/372) не менее громкой статьей Косински, - касательно алгоритма, предсказывающего сексуальную ориентацию человека с правильностью до 91%. Там тоже просто некорректно была собрана учебная </a:t>
            </a:r>
            <a:r>
              <a:rPr lang="ru-RU"/>
              <a:t>выборка </a:t>
            </a:r>
            <a:r>
              <a:rPr lang="ru-RU"/>
              <a:t>(https://callingbullshit.org/case_studies/case_study_ml_sexual_orientation.html).</a:t>
            </a:r>
          </a:p>
        </p:txBody>
      </p:sp>
    </p:spTree>
    <p:extLst>
      <p:ext uri="{BB962C8B-B14F-4D97-AF65-F5344CB8AC3E}">
        <p14:creationId xmlns:p14="http://schemas.microsoft.com/office/powerpoint/2010/main" val="1959309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/>
          <p:nvPr/>
        </p:nvSpPr>
        <p:spPr bwMode="auto">
          <a:xfrm>
            <a:off x="1547664" y="188640"/>
            <a:ext cx="7704138" cy="723900"/>
          </a:xfrm>
          <a:custGeom>
            <a:avLst/>
            <a:gdLst>
              <a:gd name="connsiteX0" fmla="*/ 0 w 3165214"/>
              <a:gd name="connsiteY0" fmla="*/ 76450 h 458692"/>
              <a:gd name="connsiteX1" fmla="*/ 76450 w 3165214"/>
              <a:gd name="connsiteY1" fmla="*/ 0 h 458692"/>
              <a:gd name="connsiteX2" fmla="*/ 3088764 w 3165214"/>
              <a:gd name="connsiteY2" fmla="*/ 0 h 458692"/>
              <a:gd name="connsiteX3" fmla="*/ 3165214 w 3165214"/>
              <a:gd name="connsiteY3" fmla="*/ 76450 h 458692"/>
              <a:gd name="connsiteX4" fmla="*/ 3165214 w 3165214"/>
              <a:gd name="connsiteY4" fmla="*/ 382242 h 458692"/>
              <a:gd name="connsiteX5" fmla="*/ 3088764 w 3165214"/>
              <a:gd name="connsiteY5" fmla="*/ 458692 h 458692"/>
              <a:gd name="connsiteX6" fmla="*/ 76450 w 3165214"/>
              <a:gd name="connsiteY6" fmla="*/ 458692 h 458692"/>
              <a:gd name="connsiteX7" fmla="*/ 0 w 3165214"/>
              <a:gd name="connsiteY7" fmla="*/ 382242 h 458692"/>
              <a:gd name="connsiteX8" fmla="*/ 0 w 3165214"/>
              <a:gd name="connsiteY8" fmla="*/ 76450 h 458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65214" h="458692">
                <a:moveTo>
                  <a:pt x="0" y="76450"/>
                </a:moveTo>
                <a:cubicBezTo>
                  <a:pt x="0" y="34228"/>
                  <a:pt x="34228" y="0"/>
                  <a:pt x="76450" y="0"/>
                </a:cubicBezTo>
                <a:lnTo>
                  <a:pt x="3088764" y="0"/>
                </a:lnTo>
                <a:cubicBezTo>
                  <a:pt x="3130986" y="0"/>
                  <a:pt x="3165214" y="34228"/>
                  <a:pt x="3165214" y="76450"/>
                </a:cubicBezTo>
                <a:lnTo>
                  <a:pt x="3165214" y="382242"/>
                </a:lnTo>
                <a:cubicBezTo>
                  <a:pt x="3165214" y="424464"/>
                  <a:pt x="3130986" y="458692"/>
                  <a:pt x="3088764" y="458692"/>
                </a:cubicBezTo>
                <a:lnTo>
                  <a:pt x="76450" y="458692"/>
                </a:lnTo>
                <a:cubicBezTo>
                  <a:pt x="34228" y="458692"/>
                  <a:pt x="0" y="424464"/>
                  <a:pt x="0" y="382242"/>
                </a:cubicBezTo>
                <a:lnTo>
                  <a:pt x="0" y="7645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13831" tIns="113831" rIns="113831" bIns="113831" anchor="ctr"/>
          <a:lstStyle>
            <a:lvl1pPr defTabSz="106680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defTabSz="106680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defTabSz="10668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defTabSz="10668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defTabSz="10668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hangingPunct="1"/>
            <a:r>
              <a:rPr lang="ru-RU" altLang="ru-RU" sz="3200" b="1">
                <a:solidFill>
                  <a:srgbClr val="FF0000"/>
                </a:solidFill>
                <a:latin typeface="Myriad Pro" charset="0"/>
                <a:ea typeface="Verdana" charset="0"/>
                <a:cs typeface="Verdana" charset="0"/>
              </a:rPr>
              <a:t>Физиогномика </a:t>
            </a:r>
            <a:r>
              <a:rPr lang="en-US" altLang="ru-RU" sz="3200" b="1">
                <a:solidFill>
                  <a:srgbClr val="FF0000"/>
                </a:solidFill>
                <a:latin typeface="Myriad Pro" charset="0"/>
                <a:ea typeface="Verdana" charset="0"/>
                <a:cs typeface="Verdana" charset="0"/>
              </a:rPr>
              <a:t>vs. </a:t>
            </a:r>
            <a:r>
              <a:rPr lang="ru-RU" altLang="ru-RU" sz="3200" b="1">
                <a:solidFill>
                  <a:srgbClr val="FF0000"/>
                </a:solidFill>
                <a:latin typeface="Myriad Pro" charset="0"/>
                <a:ea typeface="Verdana" charset="0"/>
                <a:cs typeface="Verdana" charset="0"/>
              </a:rPr>
              <a:t>стереотипы</a:t>
            </a:r>
          </a:p>
        </p:txBody>
      </p:sp>
      <p:sp>
        <p:nvSpPr>
          <p:cNvPr id="7" name="Прямоугольник 7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sp>
        <p:nvSpPr>
          <p:cNvPr id="8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268788" y="6492875"/>
            <a:ext cx="487521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1700808"/>
            <a:ext cx="777686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/>
              <a:t>В последнее время мышление человека по Д.Канеману  разделяют на 2 типа. Первый тип – быстрое интуитивное мышление основанное на опыте. Второй – логичное, медленное и ориентированное на доказательства. По сути здесь – ничего нового: Фрейд когда-то одно называл бессознательным, а другое – сознательным. А врачи одно называли первой сигнальной системой, а втрое – второй сигнальной системой. Считается, что в состоянии «по умолчанию» мы живем первой системой мышления. По крайней мере большинство из нас. И этот тип мышления оценивает других людей очень быстро – достаточно 200 миллисекунд,  чтобы по лицу сделать практически окончательный вывод о человеке. И делается он (внимание!) во многом на основании физиогномических признаков! Да, потом, если нам надо разобраться в человеке, подключается второй тип мышления и первичный вывод может скорректироваться.</a:t>
            </a:r>
          </a:p>
        </p:txBody>
      </p:sp>
    </p:spTree>
    <p:extLst>
      <p:ext uri="{BB962C8B-B14F-4D97-AF65-F5344CB8AC3E}">
        <p14:creationId xmlns:p14="http://schemas.microsoft.com/office/powerpoint/2010/main" val="2002344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Содержимое 1"/>
          <p:cNvSpPr>
            <a:spLocks/>
          </p:cNvSpPr>
          <p:nvPr/>
        </p:nvSpPr>
        <p:spPr bwMode="auto">
          <a:xfrm>
            <a:off x="107504" y="188640"/>
            <a:ext cx="91440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spcBef>
                <a:spcPts val="400"/>
              </a:spcBef>
              <a:buClr>
                <a:schemeClr val="accent1"/>
              </a:buClr>
              <a:buSzPct val="68000"/>
              <a:buFont typeface="Wingdings 3" charset="2"/>
              <a:buChar char=""/>
              <a:defRPr kumimoji="1" sz="27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charset="0"/>
              <a:buChar char="◦"/>
              <a:defRPr kumimoji="1" sz="23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charset="2"/>
              <a:buChar char=""/>
              <a:defRPr kumimoji="1" sz="21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charset="2"/>
              <a:buChar char=""/>
              <a:defRPr kumimoji="1" sz="19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buFont typeface="Wingdings 3" charset="2"/>
              <a:buNone/>
            </a:pPr>
            <a:r>
              <a:rPr kumimoji="0" lang="ru-RU" altLang="ru-RU" sz="2800" b="1">
                <a:latin typeface="Arial" charset="0"/>
              </a:rPr>
              <a:t>Профайлинг и психодиагностика</a:t>
            </a:r>
          </a:p>
        </p:txBody>
      </p:sp>
      <p:sp>
        <p:nvSpPr>
          <p:cNvPr id="14339" name="Содержимое 1"/>
          <p:cNvSpPr>
            <a:spLocks/>
          </p:cNvSpPr>
          <p:nvPr/>
        </p:nvSpPr>
        <p:spPr bwMode="auto">
          <a:xfrm>
            <a:off x="230187" y="1593056"/>
            <a:ext cx="7993063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23888" indent="-514350">
              <a:spcBef>
                <a:spcPts val="400"/>
              </a:spcBef>
              <a:buClr>
                <a:schemeClr val="accent1"/>
              </a:buClr>
              <a:buSzPct val="68000"/>
              <a:buFont typeface="Wingdings 3" charset="2"/>
              <a:buChar char=""/>
              <a:defRPr kumimoji="1" sz="27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1pPr>
            <a:lvl2pPr marL="895350" indent="-438150">
              <a:spcBef>
                <a:spcPts val="325"/>
              </a:spcBef>
              <a:buClr>
                <a:schemeClr val="accent1"/>
              </a:buClr>
              <a:buFont typeface="Verdana" charset="0"/>
              <a:buChar char="◦"/>
              <a:defRPr kumimoji="1" sz="23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2pPr>
            <a:lvl3pPr marL="1314450" indent="-400050">
              <a:spcBef>
                <a:spcPts val="350"/>
              </a:spcBef>
              <a:buClr>
                <a:schemeClr val="accent2"/>
              </a:buClr>
              <a:buSzPct val="100000"/>
              <a:buFont typeface="Wingdings 2" charset="2"/>
              <a:buChar char=""/>
              <a:defRPr kumimoji="1" sz="21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3pPr>
            <a:lvl4pPr marL="1733550" indent="-361950">
              <a:spcBef>
                <a:spcPts val="350"/>
              </a:spcBef>
              <a:buClr>
                <a:schemeClr val="accent2"/>
              </a:buClr>
              <a:buFont typeface="Wingdings 2" charset="2"/>
              <a:buChar char=""/>
              <a:defRPr kumimoji="1" sz="19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4pPr>
            <a:lvl5pPr marL="2171700" indent="-342900">
              <a:spcBef>
                <a:spcPts val="350"/>
              </a:spcBef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5pPr>
            <a:lvl6pPr marL="2628900" indent="-3429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6pPr>
            <a:lvl7pPr marL="3086100" indent="-3429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7pPr>
            <a:lvl8pPr marL="3543300" indent="-3429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8pPr>
            <a:lvl9pPr marL="4000500" indent="-3429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9pPr>
          </a:lstStyle>
          <a:p>
            <a:pPr eaLnBrk="1" hangingPunct="1">
              <a:buFont typeface="Wingdings 3" charset="2"/>
              <a:buNone/>
            </a:pPr>
            <a:r>
              <a:rPr kumimoji="0" lang="ru-RU" altLang="ru-RU"/>
              <a:t>	</a:t>
            </a:r>
            <a:r>
              <a:rPr kumimoji="0" lang="en-US" altLang="ru-RU" b="1"/>
              <a:t>I. </a:t>
            </a:r>
            <a:r>
              <a:rPr kumimoji="0" lang="ru-RU" altLang="ru-RU" b="1"/>
              <a:t>Физиогномический период</a:t>
            </a:r>
            <a:r>
              <a:rPr kumimoji="0" lang="ru-RU" altLang="ru-RU"/>
              <a:t> – определение характера и предрасположенности человека по строению его тела, лица, а также «связи со звездами» и происхождением.</a:t>
            </a:r>
          </a:p>
        </p:txBody>
      </p:sp>
      <p:sp>
        <p:nvSpPr>
          <p:cNvPr id="14340" name="Содержимое 1"/>
          <p:cNvSpPr>
            <a:spLocks/>
          </p:cNvSpPr>
          <p:nvPr/>
        </p:nvSpPr>
        <p:spPr bwMode="auto">
          <a:xfrm>
            <a:off x="-90487" y="934468"/>
            <a:ext cx="914400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spcBef>
                <a:spcPts val="400"/>
              </a:spcBef>
              <a:buClr>
                <a:schemeClr val="accent1"/>
              </a:buClr>
              <a:buSzPct val="68000"/>
              <a:buFont typeface="Wingdings 3" charset="2"/>
              <a:buChar char=""/>
              <a:defRPr kumimoji="1" sz="27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charset="0"/>
              <a:buChar char="◦"/>
              <a:defRPr kumimoji="1" sz="23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charset="2"/>
              <a:buChar char=""/>
              <a:defRPr kumimoji="1" sz="21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charset="2"/>
              <a:buChar char=""/>
              <a:defRPr kumimoji="1" sz="19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buFont typeface="Wingdings 3" charset="2"/>
              <a:buNone/>
            </a:pPr>
            <a:r>
              <a:rPr kumimoji="0" lang="ru-RU" altLang="ru-RU" sz="2800" b="1">
                <a:latin typeface="Arial" charset="0"/>
              </a:rPr>
              <a:t>Этапы развития</a:t>
            </a:r>
          </a:p>
        </p:txBody>
      </p:sp>
      <p:pic>
        <p:nvPicPr>
          <p:cNvPr id="14341" name="Picture 8" descr="107578043_Arstotel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163714"/>
            <a:ext cx="154305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9" descr="Hippocrates pushkin02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706" y="4391521"/>
            <a:ext cx="1327150" cy="177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10" descr="Galen detail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08"/>
          <a:stretch>
            <a:fillRect/>
          </a:stretch>
        </p:blipFill>
        <p:spPr bwMode="auto">
          <a:xfrm>
            <a:off x="2051720" y="4293096"/>
            <a:ext cx="1804987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11" descr="Марк Туллий Цицерон">
            <a:hlinkClick r:id="rId8" tooltip="Марк Туллий Цицерон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293096"/>
            <a:ext cx="1392238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sp>
        <p:nvSpPr>
          <p:cNvPr id="10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481513" y="6402388"/>
            <a:ext cx="4645025" cy="455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</p:txBody>
      </p:sp>
    </p:spTree>
    <p:extLst>
      <p:ext uri="{BB962C8B-B14F-4D97-AF65-F5344CB8AC3E}">
        <p14:creationId xmlns:p14="http://schemas.microsoft.com/office/powerpoint/2010/main" val="1465454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/>
          <p:nvPr/>
        </p:nvSpPr>
        <p:spPr bwMode="auto">
          <a:xfrm>
            <a:off x="1547664" y="188640"/>
            <a:ext cx="7704138" cy="723900"/>
          </a:xfrm>
          <a:custGeom>
            <a:avLst/>
            <a:gdLst>
              <a:gd name="connsiteX0" fmla="*/ 0 w 3165214"/>
              <a:gd name="connsiteY0" fmla="*/ 76450 h 458692"/>
              <a:gd name="connsiteX1" fmla="*/ 76450 w 3165214"/>
              <a:gd name="connsiteY1" fmla="*/ 0 h 458692"/>
              <a:gd name="connsiteX2" fmla="*/ 3088764 w 3165214"/>
              <a:gd name="connsiteY2" fmla="*/ 0 h 458692"/>
              <a:gd name="connsiteX3" fmla="*/ 3165214 w 3165214"/>
              <a:gd name="connsiteY3" fmla="*/ 76450 h 458692"/>
              <a:gd name="connsiteX4" fmla="*/ 3165214 w 3165214"/>
              <a:gd name="connsiteY4" fmla="*/ 382242 h 458692"/>
              <a:gd name="connsiteX5" fmla="*/ 3088764 w 3165214"/>
              <a:gd name="connsiteY5" fmla="*/ 458692 h 458692"/>
              <a:gd name="connsiteX6" fmla="*/ 76450 w 3165214"/>
              <a:gd name="connsiteY6" fmla="*/ 458692 h 458692"/>
              <a:gd name="connsiteX7" fmla="*/ 0 w 3165214"/>
              <a:gd name="connsiteY7" fmla="*/ 382242 h 458692"/>
              <a:gd name="connsiteX8" fmla="*/ 0 w 3165214"/>
              <a:gd name="connsiteY8" fmla="*/ 76450 h 458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65214" h="458692">
                <a:moveTo>
                  <a:pt x="0" y="76450"/>
                </a:moveTo>
                <a:cubicBezTo>
                  <a:pt x="0" y="34228"/>
                  <a:pt x="34228" y="0"/>
                  <a:pt x="76450" y="0"/>
                </a:cubicBezTo>
                <a:lnTo>
                  <a:pt x="3088764" y="0"/>
                </a:lnTo>
                <a:cubicBezTo>
                  <a:pt x="3130986" y="0"/>
                  <a:pt x="3165214" y="34228"/>
                  <a:pt x="3165214" y="76450"/>
                </a:cubicBezTo>
                <a:lnTo>
                  <a:pt x="3165214" y="382242"/>
                </a:lnTo>
                <a:cubicBezTo>
                  <a:pt x="3165214" y="424464"/>
                  <a:pt x="3130986" y="458692"/>
                  <a:pt x="3088764" y="458692"/>
                </a:cubicBezTo>
                <a:lnTo>
                  <a:pt x="76450" y="458692"/>
                </a:lnTo>
                <a:cubicBezTo>
                  <a:pt x="34228" y="458692"/>
                  <a:pt x="0" y="424464"/>
                  <a:pt x="0" y="382242"/>
                </a:cubicBezTo>
                <a:lnTo>
                  <a:pt x="0" y="7645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13831" tIns="113831" rIns="113831" bIns="113831" anchor="ctr"/>
          <a:lstStyle>
            <a:lvl1pPr defTabSz="106680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defTabSz="106680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defTabSz="10668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defTabSz="10668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defTabSz="10668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hangingPunct="1"/>
            <a:r>
              <a:rPr lang="ru-RU" altLang="ru-RU" sz="3200" b="1">
                <a:solidFill>
                  <a:srgbClr val="FF0000"/>
                </a:solidFill>
                <a:latin typeface="Myriad Pro" charset="0"/>
                <a:ea typeface="Verdana" charset="0"/>
                <a:cs typeface="Verdana" charset="0"/>
              </a:rPr>
              <a:t>Физиогномика </a:t>
            </a:r>
            <a:r>
              <a:rPr lang="en-US" altLang="ru-RU" sz="3200" b="1">
                <a:solidFill>
                  <a:srgbClr val="FF0000"/>
                </a:solidFill>
                <a:latin typeface="Myriad Pro" charset="0"/>
                <a:ea typeface="Verdana" charset="0"/>
                <a:cs typeface="Verdana" charset="0"/>
              </a:rPr>
              <a:t>vs. </a:t>
            </a:r>
            <a:r>
              <a:rPr lang="ru-RU" altLang="ru-RU" sz="3200" b="1">
                <a:solidFill>
                  <a:srgbClr val="FF0000"/>
                </a:solidFill>
                <a:latin typeface="Myriad Pro" charset="0"/>
                <a:ea typeface="Verdana" charset="0"/>
                <a:cs typeface="Verdana" charset="0"/>
              </a:rPr>
              <a:t>стереотипы</a:t>
            </a:r>
          </a:p>
        </p:txBody>
      </p:sp>
      <p:sp>
        <p:nvSpPr>
          <p:cNvPr id="7" name="Прямоугольник 7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sp>
        <p:nvSpPr>
          <p:cNvPr id="8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268788" y="6492875"/>
            <a:ext cx="487521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170814"/>
            <a:ext cx="833210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/>
              <a:t>Проблема в том, что на первый – интуитивный стиль мышления может повлиять большое количество факторов: начиная от качества, угла фотографии а также самого образа, изображенного на фотографии, и заканчивая рядом когнитивных искажений и проекций. Так же важно, что мы всегда рады под него подгоняться потому что это просто, понятно и не энегрозатратно.</a:t>
            </a:r>
          </a:p>
          <a:p>
            <a:endParaRPr lang="ru-RU" sz="2400"/>
          </a:p>
          <a:p>
            <a:r>
              <a:rPr lang="ru-RU" sz="2400"/>
              <a:t>И избавиться от этого наш мозг не может – необходимость быстрой оценки лица нам эволюционно вшита в голову. Эта первая и быстрая оценка лица происходит именно путем оценки стереотипов. А именно - стереотипов привлекательности, доминантности, лицевых гендерных различий и т.д. </a:t>
            </a:r>
          </a:p>
        </p:txBody>
      </p:sp>
    </p:spTree>
    <p:extLst>
      <p:ext uri="{BB962C8B-B14F-4D97-AF65-F5344CB8AC3E}">
        <p14:creationId xmlns:p14="http://schemas.microsoft.com/office/powerpoint/2010/main" val="1007245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/>
          <p:nvPr/>
        </p:nvSpPr>
        <p:spPr bwMode="auto">
          <a:xfrm>
            <a:off x="1547664" y="188640"/>
            <a:ext cx="7704138" cy="723900"/>
          </a:xfrm>
          <a:custGeom>
            <a:avLst/>
            <a:gdLst>
              <a:gd name="connsiteX0" fmla="*/ 0 w 3165214"/>
              <a:gd name="connsiteY0" fmla="*/ 76450 h 458692"/>
              <a:gd name="connsiteX1" fmla="*/ 76450 w 3165214"/>
              <a:gd name="connsiteY1" fmla="*/ 0 h 458692"/>
              <a:gd name="connsiteX2" fmla="*/ 3088764 w 3165214"/>
              <a:gd name="connsiteY2" fmla="*/ 0 h 458692"/>
              <a:gd name="connsiteX3" fmla="*/ 3165214 w 3165214"/>
              <a:gd name="connsiteY3" fmla="*/ 76450 h 458692"/>
              <a:gd name="connsiteX4" fmla="*/ 3165214 w 3165214"/>
              <a:gd name="connsiteY4" fmla="*/ 382242 h 458692"/>
              <a:gd name="connsiteX5" fmla="*/ 3088764 w 3165214"/>
              <a:gd name="connsiteY5" fmla="*/ 458692 h 458692"/>
              <a:gd name="connsiteX6" fmla="*/ 76450 w 3165214"/>
              <a:gd name="connsiteY6" fmla="*/ 458692 h 458692"/>
              <a:gd name="connsiteX7" fmla="*/ 0 w 3165214"/>
              <a:gd name="connsiteY7" fmla="*/ 382242 h 458692"/>
              <a:gd name="connsiteX8" fmla="*/ 0 w 3165214"/>
              <a:gd name="connsiteY8" fmla="*/ 76450 h 458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65214" h="458692">
                <a:moveTo>
                  <a:pt x="0" y="76450"/>
                </a:moveTo>
                <a:cubicBezTo>
                  <a:pt x="0" y="34228"/>
                  <a:pt x="34228" y="0"/>
                  <a:pt x="76450" y="0"/>
                </a:cubicBezTo>
                <a:lnTo>
                  <a:pt x="3088764" y="0"/>
                </a:lnTo>
                <a:cubicBezTo>
                  <a:pt x="3130986" y="0"/>
                  <a:pt x="3165214" y="34228"/>
                  <a:pt x="3165214" y="76450"/>
                </a:cubicBezTo>
                <a:lnTo>
                  <a:pt x="3165214" y="382242"/>
                </a:lnTo>
                <a:cubicBezTo>
                  <a:pt x="3165214" y="424464"/>
                  <a:pt x="3130986" y="458692"/>
                  <a:pt x="3088764" y="458692"/>
                </a:cubicBezTo>
                <a:lnTo>
                  <a:pt x="76450" y="458692"/>
                </a:lnTo>
                <a:cubicBezTo>
                  <a:pt x="34228" y="458692"/>
                  <a:pt x="0" y="424464"/>
                  <a:pt x="0" y="382242"/>
                </a:cubicBezTo>
                <a:lnTo>
                  <a:pt x="0" y="7645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13831" tIns="113831" rIns="113831" bIns="113831" anchor="ctr"/>
          <a:lstStyle>
            <a:lvl1pPr defTabSz="106680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defTabSz="106680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defTabSz="10668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defTabSz="10668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defTabSz="10668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hangingPunct="1"/>
            <a:r>
              <a:rPr lang="ru-RU" altLang="ru-RU" sz="3200" b="1">
                <a:solidFill>
                  <a:srgbClr val="FF0000"/>
                </a:solidFill>
                <a:latin typeface="Myriad Pro" charset="0"/>
                <a:ea typeface="Verdana" charset="0"/>
                <a:cs typeface="Verdana" charset="0"/>
              </a:rPr>
              <a:t>Физиогномика </a:t>
            </a:r>
            <a:r>
              <a:rPr lang="en-US" altLang="ru-RU" sz="3200" b="1">
                <a:solidFill>
                  <a:srgbClr val="FF0000"/>
                </a:solidFill>
                <a:latin typeface="Myriad Pro" charset="0"/>
                <a:ea typeface="Verdana" charset="0"/>
                <a:cs typeface="Verdana" charset="0"/>
              </a:rPr>
              <a:t>vs. </a:t>
            </a:r>
            <a:r>
              <a:rPr lang="ru-RU" altLang="ru-RU" sz="3200" b="1">
                <a:solidFill>
                  <a:srgbClr val="FF0000"/>
                </a:solidFill>
                <a:latin typeface="Myriad Pro" charset="0"/>
                <a:ea typeface="Verdana" charset="0"/>
                <a:cs typeface="Verdana" charset="0"/>
              </a:rPr>
              <a:t>стереотипы</a:t>
            </a:r>
          </a:p>
        </p:txBody>
      </p:sp>
      <p:sp>
        <p:nvSpPr>
          <p:cNvPr id="7" name="Прямоугольник 7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sp>
        <p:nvSpPr>
          <p:cNvPr id="8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268788" y="6492875"/>
            <a:ext cx="487521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1560" y="1412776"/>
            <a:ext cx="813690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/>
              <a:t>Описано 64 отличия мужского лица от женского. И имеется всем нам известное, обобщенное описание «мужского» и «женского» характера. </a:t>
            </a:r>
          </a:p>
          <a:p>
            <a:r>
              <a:rPr lang="ru-RU" sz="2000"/>
              <a:t>Доказано, что человек, имеющий максимальное количество «мужских» лицевых признаков (например, - большая нижняя челюсть, выраженные надбровные дуги, объемные скулы и пр.) имеет явный мужской гендерный стереотип характера. </a:t>
            </a:r>
          </a:p>
          <a:p>
            <a:endParaRPr lang="ru-RU" sz="2000"/>
          </a:p>
          <a:p>
            <a:r>
              <a:rPr lang="ru-RU" sz="2000"/>
              <a:t>Грубо говоря, если лицо человека выглядит гипермаскулинно, то от обладателя такого лица наша интуиция ждет мужского поведения и характера: он будет скорее жестким, чем ласковым, скорее решать конфликты силовым путем, а не договариваться (и т.д.). Это же характерно и для женщин, только с учетом их гендерного стереотипа поведения. В общем-то никакого «вау» здесь нет, - все весьма очевидно. </a:t>
            </a:r>
          </a:p>
        </p:txBody>
      </p:sp>
    </p:spTree>
    <p:extLst>
      <p:ext uri="{BB962C8B-B14F-4D97-AF65-F5344CB8AC3E}">
        <p14:creationId xmlns:p14="http://schemas.microsoft.com/office/powerpoint/2010/main" val="765508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/>
          <p:nvPr/>
        </p:nvSpPr>
        <p:spPr bwMode="auto">
          <a:xfrm>
            <a:off x="1547664" y="188640"/>
            <a:ext cx="7704138" cy="723900"/>
          </a:xfrm>
          <a:custGeom>
            <a:avLst/>
            <a:gdLst>
              <a:gd name="connsiteX0" fmla="*/ 0 w 3165214"/>
              <a:gd name="connsiteY0" fmla="*/ 76450 h 458692"/>
              <a:gd name="connsiteX1" fmla="*/ 76450 w 3165214"/>
              <a:gd name="connsiteY1" fmla="*/ 0 h 458692"/>
              <a:gd name="connsiteX2" fmla="*/ 3088764 w 3165214"/>
              <a:gd name="connsiteY2" fmla="*/ 0 h 458692"/>
              <a:gd name="connsiteX3" fmla="*/ 3165214 w 3165214"/>
              <a:gd name="connsiteY3" fmla="*/ 76450 h 458692"/>
              <a:gd name="connsiteX4" fmla="*/ 3165214 w 3165214"/>
              <a:gd name="connsiteY4" fmla="*/ 382242 h 458692"/>
              <a:gd name="connsiteX5" fmla="*/ 3088764 w 3165214"/>
              <a:gd name="connsiteY5" fmla="*/ 458692 h 458692"/>
              <a:gd name="connsiteX6" fmla="*/ 76450 w 3165214"/>
              <a:gd name="connsiteY6" fmla="*/ 458692 h 458692"/>
              <a:gd name="connsiteX7" fmla="*/ 0 w 3165214"/>
              <a:gd name="connsiteY7" fmla="*/ 382242 h 458692"/>
              <a:gd name="connsiteX8" fmla="*/ 0 w 3165214"/>
              <a:gd name="connsiteY8" fmla="*/ 76450 h 458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65214" h="458692">
                <a:moveTo>
                  <a:pt x="0" y="76450"/>
                </a:moveTo>
                <a:cubicBezTo>
                  <a:pt x="0" y="34228"/>
                  <a:pt x="34228" y="0"/>
                  <a:pt x="76450" y="0"/>
                </a:cubicBezTo>
                <a:lnTo>
                  <a:pt x="3088764" y="0"/>
                </a:lnTo>
                <a:cubicBezTo>
                  <a:pt x="3130986" y="0"/>
                  <a:pt x="3165214" y="34228"/>
                  <a:pt x="3165214" y="76450"/>
                </a:cubicBezTo>
                <a:lnTo>
                  <a:pt x="3165214" y="382242"/>
                </a:lnTo>
                <a:cubicBezTo>
                  <a:pt x="3165214" y="424464"/>
                  <a:pt x="3130986" y="458692"/>
                  <a:pt x="3088764" y="458692"/>
                </a:cubicBezTo>
                <a:lnTo>
                  <a:pt x="76450" y="458692"/>
                </a:lnTo>
                <a:cubicBezTo>
                  <a:pt x="34228" y="458692"/>
                  <a:pt x="0" y="424464"/>
                  <a:pt x="0" y="382242"/>
                </a:cubicBezTo>
                <a:lnTo>
                  <a:pt x="0" y="7645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13831" tIns="113831" rIns="113831" bIns="113831" anchor="ctr"/>
          <a:lstStyle>
            <a:lvl1pPr defTabSz="106680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defTabSz="106680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defTabSz="10668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defTabSz="10668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defTabSz="10668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hangingPunct="1"/>
            <a:r>
              <a:rPr lang="ru-RU" altLang="ru-RU" sz="3200" b="1">
                <a:solidFill>
                  <a:srgbClr val="FF0000"/>
                </a:solidFill>
                <a:latin typeface="Myriad Pro" charset="0"/>
                <a:ea typeface="Verdana" charset="0"/>
                <a:cs typeface="Verdana" charset="0"/>
              </a:rPr>
              <a:t>Физиогномика </a:t>
            </a:r>
            <a:r>
              <a:rPr lang="en-US" altLang="ru-RU" sz="3200" b="1">
                <a:solidFill>
                  <a:srgbClr val="FF0000"/>
                </a:solidFill>
                <a:latin typeface="Myriad Pro" charset="0"/>
                <a:ea typeface="Verdana" charset="0"/>
                <a:cs typeface="Verdana" charset="0"/>
              </a:rPr>
              <a:t>vs. </a:t>
            </a:r>
            <a:r>
              <a:rPr lang="ru-RU" altLang="ru-RU" sz="3200" b="1">
                <a:solidFill>
                  <a:srgbClr val="FF0000"/>
                </a:solidFill>
                <a:latin typeface="Myriad Pro" charset="0"/>
                <a:ea typeface="Verdana" charset="0"/>
                <a:cs typeface="Verdana" charset="0"/>
              </a:rPr>
              <a:t>стереотипы</a:t>
            </a:r>
          </a:p>
        </p:txBody>
      </p:sp>
      <p:sp>
        <p:nvSpPr>
          <p:cNvPr id="7" name="Прямоугольник 7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sp>
        <p:nvSpPr>
          <p:cNvPr id="8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268788" y="6492875"/>
            <a:ext cx="487521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7544" y="1302050"/>
            <a:ext cx="799288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/>
              <a:t>Суть того, что говорят физиогномисты, заключается в следующем: они определяют (чаще на глаз) усиление или ослабление выраженности гендерных признаков лица (в сравнении с андрогинным – смешанным типажом) и, чем больше мужских признаков лица, тем больше они к обобщенному описанию личности добавляют мужских черт характера. А если у обладателя данного лица больше женских черт лица, то к обобщенному описанию личности добавляют женские черты характера.</a:t>
            </a:r>
          </a:p>
          <a:p>
            <a:endParaRPr lang="ru-RU"/>
          </a:p>
          <a:p>
            <a:r>
              <a:rPr lang="ru-RU"/>
              <a:t>Например, - мощная объемная нижняя челюсть – классический мужской лицевой признак. Физиогномисты и говорят, что обладатели такого лица – целеустремлены, жестки, агрессивны, прямолинейны и т.д. А это – мужской гендерный типаж поведения. Другой пример – объемные. Широкие глаза – классический женский признак лица, а значит, физиогномисты говорят, чтообладатели такого лица будут эмоциональны, импульсивны, нелогичны и коммуникабельны. А это – женский гендерный стереотип поведения. И вся физиогномика укладывается в эту спекуляцию.</a:t>
            </a:r>
          </a:p>
        </p:txBody>
      </p:sp>
    </p:spTree>
    <p:extLst>
      <p:ext uri="{BB962C8B-B14F-4D97-AF65-F5344CB8AC3E}">
        <p14:creationId xmlns:p14="http://schemas.microsoft.com/office/powerpoint/2010/main" val="989418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/>
          <p:nvPr/>
        </p:nvSpPr>
        <p:spPr bwMode="auto">
          <a:xfrm>
            <a:off x="1763688" y="262732"/>
            <a:ext cx="7704138" cy="765175"/>
          </a:xfrm>
          <a:custGeom>
            <a:avLst/>
            <a:gdLst>
              <a:gd name="connsiteX0" fmla="*/ 0 w 3165214"/>
              <a:gd name="connsiteY0" fmla="*/ 76450 h 458692"/>
              <a:gd name="connsiteX1" fmla="*/ 76450 w 3165214"/>
              <a:gd name="connsiteY1" fmla="*/ 0 h 458692"/>
              <a:gd name="connsiteX2" fmla="*/ 3088764 w 3165214"/>
              <a:gd name="connsiteY2" fmla="*/ 0 h 458692"/>
              <a:gd name="connsiteX3" fmla="*/ 3165214 w 3165214"/>
              <a:gd name="connsiteY3" fmla="*/ 76450 h 458692"/>
              <a:gd name="connsiteX4" fmla="*/ 3165214 w 3165214"/>
              <a:gd name="connsiteY4" fmla="*/ 382242 h 458692"/>
              <a:gd name="connsiteX5" fmla="*/ 3088764 w 3165214"/>
              <a:gd name="connsiteY5" fmla="*/ 458692 h 458692"/>
              <a:gd name="connsiteX6" fmla="*/ 76450 w 3165214"/>
              <a:gd name="connsiteY6" fmla="*/ 458692 h 458692"/>
              <a:gd name="connsiteX7" fmla="*/ 0 w 3165214"/>
              <a:gd name="connsiteY7" fmla="*/ 382242 h 458692"/>
              <a:gd name="connsiteX8" fmla="*/ 0 w 3165214"/>
              <a:gd name="connsiteY8" fmla="*/ 76450 h 458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65214" h="458692">
                <a:moveTo>
                  <a:pt x="0" y="76450"/>
                </a:moveTo>
                <a:cubicBezTo>
                  <a:pt x="0" y="34228"/>
                  <a:pt x="34228" y="0"/>
                  <a:pt x="76450" y="0"/>
                </a:cubicBezTo>
                <a:lnTo>
                  <a:pt x="3088764" y="0"/>
                </a:lnTo>
                <a:cubicBezTo>
                  <a:pt x="3130986" y="0"/>
                  <a:pt x="3165214" y="34228"/>
                  <a:pt x="3165214" y="76450"/>
                </a:cubicBezTo>
                <a:lnTo>
                  <a:pt x="3165214" y="382242"/>
                </a:lnTo>
                <a:cubicBezTo>
                  <a:pt x="3165214" y="424464"/>
                  <a:pt x="3130986" y="458692"/>
                  <a:pt x="3088764" y="458692"/>
                </a:cubicBezTo>
                <a:lnTo>
                  <a:pt x="76450" y="458692"/>
                </a:lnTo>
                <a:cubicBezTo>
                  <a:pt x="34228" y="458692"/>
                  <a:pt x="0" y="424464"/>
                  <a:pt x="0" y="382242"/>
                </a:cubicBezTo>
                <a:lnTo>
                  <a:pt x="0" y="7645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13831" tIns="113831" rIns="113831" bIns="113831" anchor="ctr"/>
          <a:lstStyle>
            <a:lvl1pPr defTabSz="106680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defTabSz="106680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defTabSz="10668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defTabSz="10668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defTabSz="10668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hangingPunct="1"/>
            <a:r>
              <a:rPr lang="ru-RU" altLang="ru-RU" sz="3200" b="1">
                <a:solidFill>
                  <a:srgbClr val="FF0000"/>
                </a:solidFill>
                <a:latin typeface="Myriad Pro" charset="0"/>
                <a:ea typeface="Verdana" charset="0"/>
                <a:cs typeface="Verdana" charset="0"/>
              </a:rPr>
              <a:t>Физиогномика </a:t>
            </a:r>
            <a:r>
              <a:rPr lang="en-US" altLang="ru-RU" sz="3200" b="1">
                <a:solidFill>
                  <a:srgbClr val="FF0000"/>
                </a:solidFill>
                <a:latin typeface="Myriad Pro" charset="0"/>
                <a:ea typeface="Verdana" charset="0"/>
                <a:cs typeface="Verdana" charset="0"/>
              </a:rPr>
              <a:t>vs</a:t>
            </a:r>
            <a:r>
              <a:rPr lang="ru-RU" altLang="ru-RU" sz="3200" b="1">
                <a:solidFill>
                  <a:srgbClr val="FF0000"/>
                </a:solidFill>
                <a:latin typeface="Myriad Pro" charset="0"/>
                <a:ea typeface="Verdana" charset="0"/>
                <a:cs typeface="Verdana" charset="0"/>
              </a:rPr>
              <a:t>.</a:t>
            </a:r>
            <a:r>
              <a:rPr lang="en-US" altLang="ru-RU" sz="3200" b="1">
                <a:solidFill>
                  <a:srgbClr val="FF0000"/>
                </a:solidFill>
                <a:latin typeface="Myriad Pro" charset="0"/>
                <a:ea typeface="Verdana" charset="0"/>
                <a:cs typeface="Verdana" charset="0"/>
              </a:rPr>
              <a:t> </a:t>
            </a:r>
            <a:r>
              <a:rPr lang="ru-RU" altLang="ru-RU" sz="3200" b="1">
                <a:solidFill>
                  <a:srgbClr val="FF0000"/>
                </a:solidFill>
                <a:latin typeface="Myriad Pro" charset="0"/>
                <a:ea typeface="Verdana" charset="0"/>
                <a:cs typeface="Verdana" charset="0"/>
              </a:rPr>
              <a:t>стереотипы</a:t>
            </a:r>
          </a:p>
        </p:txBody>
      </p:sp>
      <p:sp>
        <p:nvSpPr>
          <p:cNvPr id="48131" name="TextBox 4"/>
          <p:cNvSpPr txBox="1">
            <a:spLocks noChangeArrowheads="1"/>
          </p:cNvSpPr>
          <p:nvPr/>
        </p:nvSpPr>
        <p:spPr bwMode="auto">
          <a:xfrm>
            <a:off x="993775" y="4813300"/>
            <a:ext cx="3503613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defRPr/>
            </a:pPr>
            <a:r>
              <a:rPr lang="ru-RU" altLang="ru-RU" sz="2600" dirty="0" err="1" smtClean="0">
                <a:latin typeface="+mn-lt"/>
              </a:rPr>
              <a:t>Доминантность</a:t>
            </a:r>
            <a:r>
              <a:rPr lang="ru-RU" altLang="ru-RU" sz="2600" dirty="0" smtClean="0">
                <a:latin typeface="+mn-lt"/>
              </a:rPr>
              <a:t>-подчиненность</a:t>
            </a:r>
          </a:p>
        </p:txBody>
      </p:sp>
      <p:sp>
        <p:nvSpPr>
          <p:cNvPr id="48132" name="TextBox 9"/>
          <p:cNvSpPr txBox="1">
            <a:spLocks noChangeArrowheads="1"/>
          </p:cNvSpPr>
          <p:nvPr/>
        </p:nvSpPr>
        <p:spPr bwMode="auto">
          <a:xfrm>
            <a:off x="5141913" y="4814888"/>
            <a:ext cx="3370262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defRPr/>
            </a:pPr>
            <a:r>
              <a:rPr lang="ru-RU" altLang="ru-RU" sz="2600" dirty="0" smtClean="0">
                <a:latin typeface="+mn-lt"/>
              </a:rPr>
              <a:t>Экстраверсия-интроверсия</a:t>
            </a:r>
          </a:p>
        </p:txBody>
      </p:sp>
      <p:pic>
        <p:nvPicPr>
          <p:cNvPr id="51204" name="dominance_shape2.mp4">
            <a:hlinkClick r:id="" action="ppaction://media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411288"/>
            <a:ext cx="3405187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extr_shape2.mp4">
            <a:hlinkClick r:id="" action="ppaction://media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411288"/>
            <a:ext cx="3402013" cy="340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7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sp>
        <p:nvSpPr>
          <p:cNvPr id="8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268788" y="6492875"/>
            <a:ext cx="487521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2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TextBox 4"/>
          <p:cNvSpPr txBox="1">
            <a:spLocks noChangeArrowheads="1"/>
          </p:cNvSpPr>
          <p:nvPr/>
        </p:nvSpPr>
        <p:spPr bwMode="auto">
          <a:xfrm>
            <a:off x="995363" y="4789488"/>
            <a:ext cx="3367087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defRPr/>
            </a:pPr>
            <a:r>
              <a:rPr lang="ru-RU" altLang="ru-RU" sz="2600" dirty="0" smtClean="0">
                <a:latin typeface="+mn-lt"/>
              </a:rPr>
              <a:t>Привлекательность-</a:t>
            </a:r>
          </a:p>
          <a:p>
            <a:pPr algn="ctr">
              <a:defRPr/>
            </a:pPr>
            <a:r>
              <a:rPr lang="ru-RU" altLang="ru-RU" sz="2600" dirty="0" smtClean="0">
                <a:latin typeface="+mn-lt"/>
              </a:rPr>
              <a:t>непривлекательность</a:t>
            </a:r>
          </a:p>
        </p:txBody>
      </p:sp>
      <p:sp>
        <p:nvSpPr>
          <p:cNvPr id="49156" name="TextBox 9"/>
          <p:cNvSpPr txBox="1">
            <a:spLocks noChangeArrowheads="1"/>
          </p:cNvSpPr>
          <p:nvPr/>
        </p:nvSpPr>
        <p:spPr bwMode="auto">
          <a:xfrm>
            <a:off x="4787900" y="4818063"/>
            <a:ext cx="3992563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defRPr/>
            </a:pPr>
            <a:r>
              <a:rPr lang="ru-RU" altLang="ru-RU" sz="2600" dirty="0" smtClean="0">
                <a:latin typeface="+mn-lt"/>
              </a:rPr>
              <a:t>Высокая компетентность- </a:t>
            </a:r>
          </a:p>
          <a:p>
            <a:pPr algn="ctr">
              <a:defRPr/>
            </a:pPr>
            <a:r>
              <a:rPr lang="ru-RU" altLang="ru-RU" sz="2600" dirty="0" smtClean="0">
                <a:latin typeface="+mn-lt"/>
              </a:rPr>
              <a:t>низкая компетентность</a:t>
            </a:r>
          </a:p>
        </p:txBody>
      </p:sp>
      <p:pic>
        <p:nvPicPr>
          <p:cNvPr id="52227" name="attr_shape.mp4">
            <a:hlinkClick r:id="" action="ppaction://media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288" y="1439863"/>
            <a:ext cx="3332162" cy="333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comp_shape.mp4">
            <a:hlinkClick r:id="" action="ppaction://media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439863"/>
            <a:ext cx="3332163" cy="333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олилиния 6"/>
          <p:cNvSpPr/>
          <p:nvPr/>
        </p:nvSpPr>
        <p:spPr bwMode="auto">
          <a:xfrm>
            <a:off x="1763688" y="260832"/>
            <a:ext cx="7704138" cy="765175"/>
          </a:xfrm>
          <a:custGeom>
            <a:avLst/>
            <a:gdLst>
              <a:gd name="connsiteX0" fmla="*/ 0 w 3165214"/>
              <a:gd name="connsiteY0" fmla="*/ 76450 h 458692"/>
              <a:gd name="connsiteX1" fmla="*/ 76450 w 3165214"/>
              <a:gd name="connsiteY1" fmla="*/ 0 h 458692"/>
              <a:gd name="connsiteX2" fmla="*/ 3088764 w 3165214"/>
              <a:gd name="connsiteY2" fmla="*/ 0 h 458692"/>
              <a:gd name="connsiteX3" fmla="*/ 3165214 w 3165214"/>
              <a:gd name="connsiteY3" fmla="*/ 76450 h 458692"/>
              <a:gd name="connsiteX4" fmla="*/ 3165214 w 3165214"/>
              <a:gd name="connsiteY4" fmla="*/ 382242 h 458692"/>
              <a:gd name="connsiteX5" fmla="*/ 3088764 w 3165214"/>
              <a:gd name="connsiteY5" fmla="*/ 458692 h 458692"/>
              <a:gd name="connsiteX6" fmla="*/ 76450 w 3165214"/>
              <a:gd name="connsiteY6" fmla="*/ 458692 h 458692"/>
              <a:gd name="connsiteX7" fmla="*/ 0 w 3165214"/>
              <a:gd name="connsiteY7" fmla="*/ 382242 h 458692"/>
              <a:gd name="connsiteX8" fmla="*/ 0 w 3165214"/>
              <a:gd name="connsiteY8" fmla="*/ 76450 h 458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65214" h="458692">
                <a:moveTo>
                  <a:pt x="0" y="76450"/>
                </a:moveTo>
                <a:cubicBezTo>
                  <a:pt x="0" y="34228"/>
                  <a:pt x="34228" y="0"/>
                  <a:pt x="76450" y="0"/>
                </a:cubicBezTo>
                <a:lnTo>
                  <a:pt x="3088764" y="0"/>
                </a:lnTo>
                <a:cubicBezTo>
                  <a:pt x="3130986" y="0"/>
                  <a:pt x="3165214" y="34228"/>
                  <a:pt x="3165214" y="76450"/>
                </a:cubicBezTo>
                <a:lnTo>
                  <a:pt x="3165214" y="382242"/>
                </a:lnTo>
                <a:cubicBezTo>
                  <a:pt x="3165214" y="424464"/>
                  <a:pt x="3130986" y="458692"/>
                  <a:pt x="3088764" y="458692"/>
                </a:cubicBezTo>
                <a:lnTo>
                  <a:pt x="76450" y="458692"/>
                </a:lnTo>
                <a:cubicBezTo>
                  <a:pt x="34228" y="458692"/>
                  <a:pt x="0" y="424464"/>
                  <a:pt x="0" y="382242"/>
                </a:cubicBezTo>
                <a:lnTo>
                  <a:pt x="0" y="7645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13831" tIns="113831" rIns="113831" bIns="113831" anchor="ctr"/>
          <a:lstStyle>
            <a:lvl1pPr defTabSz="106680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defTabSz="106680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defTabSz="10668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defTabSz="10668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defTabSz="10668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hangingPunct="1"/>
            <a:r>
              <a:rPr lang="ru-RU" altLang="ru-RU" sz="3200" b="1">
                <a:solidFill>
                  <a:srgbClr val="FF0000"/>
                </a:solidFill>
                <a:latin typeface="Myriad Pro" charset="0"/>
                <a:ea typeface="Verdana" charset="0"/>
                <a:cs typeface="Verdana" charset="0"/>
              </a:rPr>
              <a:t>Физиогномика </a:t>
            </a:r>
            <a:r>
              <a:rPr lang="en-US" altLang="ru-RU" sz="3200" b="1">
                <a:solidFill>
                  <a:srgbClr val="FF0000"/>
                </a:solidFill>
                <a:latin typeface="Myriad Pro" charset="0"/>
                <a:ea typeface="Verdana" charset="0"/>
                <a:cs typeface="Verdana" charset="0"/>
              </a:rPr>
              <a:t>vs</a:t>
            </a:r>
            <a:r>
              <a:rPr lang="ru-RU" altLang="ru-RU" sz="3200" b="1">
                <a:solidFill>
                  <a:srgbClr val="FF0000"/>
                </a:solidFill>
                <a:latin typeface="Myriad Pro" charset="0"/>
                <a:ea typeface="Verdana" charset="0"/>
                <a:cs typeface="Verdana" charset="0"/>
              </a:rPr>
              <a:t>.</a:t>
            </a:r>
            <a:r>
              <a:rPr lang="en-US" altLang="ru-RU" sz="3200" b="1">
                <a:solidFill>
                  <a:srgbClr val="FF0000"/>
                </a:solidFill>
                <a:latin typeface="Myriad Pro" charset="0"/>
                <a:ea typeface="Verdana" charset="0"/>
                <a:cs typeface="Verdana" charset="0"/>
              </a:rPr>
              <a:t> </a:t>
            </a:r>
            <a:r>
              <a:rPr lang="ru-RU" altLang="ru-RU" sz="3200" b="1">
                <a:solidFill>
                  <a:srgbClr val="FF0000"/>
                </a:solidFill>
                <a:latin typeface="Myriad Pro" charset="0"/>
                <a:ea typeface="Verdana" charset="0"/>
                <a:cs typeface="Verdana" charset="0"/>
              </a:rPr>
              <a:t>стереотипы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sp>
        <p:nvSpPr>
          <p:cNvPr id="9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268788" y="6492875"/>
            <a:ext cx="487521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53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/>
        </p:nvSpPr>
        <p:spPr>
          <a:xfrm>
            <a:off x="0" y="180694"/>
            <a:ext cx="9144000" cy="1196752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300" b="1" dirty="0" err="1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FaceReading</a:t>
            </a:r>
            <a:endParaRPr lang="en-US" sz="3300" b="1" dirty="0">
              <a:ln w="18000">
                <a:solidFill>
                  <a:srgbClr val="A50021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  <a:reflection blurRad="6350" stA="55000" endA="300" endPos="45500" dir="5400000" sy="-100000" algn="bl" rotWithShape="0"/>
              </a:effectLst>
              <a:latin typeface="Myriad Pro" pitchFamily="34" charset="0"/>
              <a:ea typeface="+mj-ea"/>
              <a:cs typeface="+mj-cs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300" b="1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«Научная физиогномика»</a:t>
            </a:r>
          </a:p>
        </p:txBody>
      </p:sp>
      <p:sp>
        <p:nvSpPr>
          <p:cNvPr id="89090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268788" y="6492875"/>
            <a:ext cx="487521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  <p:sp>
        <p:nvSpPr>
          <p:cNvPr id="5" name="Подзаголовок 6"/>
          <p:cNvSpPr txBox="1">
            <a:spLocks/>
          </p:cNvSpPr>
          <p:nvPr/>
        </p:nvSpPr>
        <p:spPr bwMode="auto">
          <a:xfrm>
            <a:off x="2925763" y="1624013"/>
            <a:ext cx="3097212" cy="1008062"/>
          </a:xfrm>
          <a:prstGeom prst="rect">
            <a:avLst/>
          </a:prstGeom>
          <a:solidFill>
            <a:srgbClr val="D9D9D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ru-RU" altLang="ru-RU" sz="2400" b="1">
                <a:solidFill>
                  <a:srgbClr val="17375E"/>
                </a:solidFill>
              </a:rPr>
              <a:t>Восприятие человека и его лица</a:t>
            </a:r>
          </a:p>
        </p:txBody>
      </p:sp>
      <p:sp>
        <p:nvSpPr>
          <p:cNvPr id="6" name="Подзаголовок 6"/>
          <p:cNvSpPr txBox="1">
            <a:spLocks/>
          </p:cNvSpPr>
          <p:nvPr/>
        </p:nvSpPr>
        <p:spPr bwMode="auto">
          <a:xfrm>
            <a:off x="165100" y="4292600"/>
            <a:ext cx="2663825" cy="1008063"/>
          </a:xfrm>
          <a:prstGeom prst="rect">
            <a:avLst/>
          </a:prstGeom>
          <a:solidFill>
            <a:srgbClr val="D9D9D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ru-RU" altLang="ru-RU" sz="2400" b="1">
                <a:solidFill>
                  <a:srgbClr val="17375E"/>
                </a:solidFill>
              </a:rPr>
              <a:t>«Биологическое»</a:t>
            </a:r>
          </a:p>
          <a:p>
            <a:pPr algn="ctr" eaLnBrk="1" hangingPunct="1">
              <a:buFont typeface="Arial" charset="0"/>
              <a:buNone/>
            </a:pPr>
            <a:r>
              <a:rPr lang="ru-RU" altLang="ru-RU" sz="2400" b="1">
                <a:solidFill>
                  <a:srgbClr val="17375E"/>
                </a:solidFill>
              </a:rPr>
              <a:t>восприятие</a:t>
            </a:r>
          </a:p>
        </p:txBody>
      </p:sp>
      <p:sp>
        <p:nvSpPr>
          <p:cNvPr id="7" name="Подзаголовок 6"/>
          <p:cNvSpPr txBox="1">
            <a:spLocks/>
          </p:cNvSpPr>
          <p:nvPr/>
        </p:nvSpPr>
        <p:spPr bwMode="auto">
          <a:xfrm>
            <a:off x="3052763" y="4321175"/>
            <a:ext cx="2663825" cy="1008063"/>
          </a:xfrm>
          <a:prstGeom prst="rect">
            <a:avLst/>
          </a:prstGeom>
          <a:solidFill>
            <a:srgbClr val="D9D9D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ru-RU" altLang="ru-RU" sz="2400" b="1">
                <a:solidFill>
                  <a:srgbClr val="17375E"/>
                </a:solidFill>
              </a:rPr>
              <a:t>«Социальное»</a:t>
            </a:r>
          </a:p>
          <a:p>
            <a:pPr algn="ctr" eaLnBrk="1" hangingPunct="1">
              <a:buFont typeface="Arial" charset="0"/>
              <a:buNone/>
            </a:pPr>
            <a:r>
              <a:rPr lang="ru-RU" altLang="ru-RU" sz="2400" b="1">
                <a:solidFill>
                  <a:srgbClr val="17375E"/>
                </a:solidFill>
              </a:rPr>
              <a:t>восприятие</a:t>
            </a:r>
          </a:p>
        </p:txBody>
      </p:sp>
      <p:sp>
        <p:nvSpPr>
          <p:cNvPr id="8" name="Подзаголовок 6"/>
          <p:cNvSpPr txBox="1">
            <a:spLocks/>
          </p:cNvSpPr>
          <p:nvPr/>
        </p:nvSpPr>
        <p:spPr bwMode="auto">
          <a:xfrm>
            <a:off x="5940425" y="4292600"/>
            <a:ext cx="2879725" cy="1008063"/>
          </a:xfrm>
          <a:prstGeom prst="rect">
            <a:avLst/>
          </a:prstGeom>
          <a:solidFill>
            <a:srgbClr val="D9D9D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ru-RU" altLang="ru-RU" sz="2400" b="1">
                <a:solidFill>
                  <a:srgbClr val="17375E"/>
                </a:solidFill>
              </a:rPr>
              <a:t>«Психологическое»</a:t>
            </a:r>
          </a:p>
          <a:p>
            <a:pPr algn="ctr" eaLnBrk="1" hangingPunct="1">
              <a:buFont typeface="Arial" charset="0"/>
              <a:buNone/>
            </a:pPr>
            <a:r>
              <a:rPr lang="ru-RU" altLang="ru-RU" sz="2400" b="1">
                <a:solidFill>
                  <a:srgbClr val="17375E"/>
                </a:solidFill>
              </a:rPr>
              <a:t>восприятие</a:t>
            </a:r>
          </a:p>
        </p:txBody>
      </p:sp>
      <p:sp>
        <p:nvSpPr>
          <p:cNvPr id="10" name="Стрелка вправо 9"/>
          <p:cNvSpPr/>
          <p:nvPr/>
        </p:nvSpPr>
        <p:spPr>
          <a:xfrm rot="8517222">
            <a:off x="1604963" y="3330575"/>
            <a:ext cx="1225550" cy="412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endParaRPr lang="ru-RU" altLang="ru-RU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2" name="Стрелка вправо 11"/>
          <p:cNvSpPr/>
          <p:nvPr/>
        </p:nvSpPr>
        <p:spPr>
          <a:xfrm rot="2239283">
            <a:off x="6248400" y="3271838"/>
            <a:ext cx="1225550" cy="412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endParaRPr lang="ru-RU" altLang="ru-RU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3" name="Стрелка вправо 12"/>
          <p:cNvSpPr/>
          <p:nvPr/>
        </p:nvSpPr>
        <p:spPr>
          <a:xfrm rot="5400000">
            <a:off x="3861594" y="3272632"/>
            <a:ext cx="1225550" cy="4111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endParaRPr lang="ru-RU" altLang="ru-RU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89098" name="Прямоугольник 13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/>
        </p:nvSpPr>
        <p:spPr>
          <a:xfrm>
            <a:off x="0" y="363838"/>
            <a:ext cx="9144000" cy="1196752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800" b="1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Лицо и «биологическое восприятие»,</a:t>
            </a:r>
            <a:endParaRPr lang="en-US" sz="3800" b="1" dirty="0">
              <a:ln w="18000">
                <a:solidFill>
                  <a:srgbClr val="A50021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  <a:reflection blurRad="6350" stA="55000" endA="300" endPos="45500" dir="5400000" sy="-100000" algn="bl" rotWithShape="0"/>
              </a:effectLst>
              <a:latin typeface="Myriad Pro" pitchFamily="34" charset="0"/>
              <a:ea typeface="+mj-ea"/>
              <a:cs typeface="+mj-cs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800" b="1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Первое впечатление</a:t>
            </a:r>
          </a:p>
        </p:txBody>
      </p:sp>
      <p:sp>
        <p:nvSpPr>
          <p:cNvPr id="90114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268788" y="6492875"/>
            <a:ext cx="487521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  <p:sp>
        <p:nvSpPr>
          <p:cNvPr id="5" name="Подзаголовок 6"/>
          <p:cNvSpPr txBox="1">
            <a:spLocks/>
          </p:cNvSpPr>
          <p:nvPr/>
        </p:nvSpPr>
        <p:spPr bwMode="auto">
          <a:xfrm>
            <a:off x="2925763" y="1828800"/>
            <a:ext cx="3097212" cy="1008063"/>
          </a:xfrm>
          <a:prstGeom prst="rect">
            <a:avLst/>
          </a:prstGeom>
          <a:solidFill>
            <a:srgbClr val="D9D9D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ru-RU" altLang="ru-RU" sz="2400" b="1">
                <a:solidFill>
                  <a:srgbClr val="17375E"/>
                </a:solidFill>
              </a:rPr>
              <a:t>Первое </a:t>
            </a:r>
          </a:p>
          <a:p>
            <a:pPr algn="ctr" eaLnBrk="1" hangingPunct="1">
              <a:buFont typeface="Arial" charset="0"/>
              <a:buNone/>
            </a:pPr>
            <a:r>
              <a:rPr lang="ru-RU" altLang="ru-RU" sz="2400" b="1">
                <a:solidFill>
                  <a:srgbClr val="17375E"/>
                </a:solidFill>
              </a:rPr>
              <a:t>впечатление</a:t>
            </a:r>
          </a:p>
        </p:txBody>
      </p:sp>
      <p:sp>
        <p:nvSpPr>
          <p:cNvPr id="6" name="Подзаголовок 6"/>
          <p:cNvSpPr txBox="1">
            <a:spLocks/>
          </p:cNvSpPr>
          <p:nvPr/>
        </p:nvSpPr>
        <p:spPr bwMode="auto">
          <a:xfrm>
            <a:off x="161925" y="5013325"/>
            <a:ext cx="2665413" cy="1008063"/>
          </a:xfrm>
          <a:prstGeom prst="rect">
            <a:avLst/>
          </a:prstGeom>
          <a:solidFill>
            <a:srgbClr val="D9D9D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ru-RU" altLang="ru-RU" sz="2400" b="1">
                <a:solidFill>
                  <a:srgbClr val="17375E"/>
                </a:solidFill>
              </a:rPr>
              <a:t>Доверие - недоверие</a:t>
            </a:r>
          </a:p>
        </p:txBody>
      </p:sp>
      <p:sp>
        <p:nvSpPr>
          <p:cNvPr id="7" name="Подзаголовок 6"/>
          <p:cNvSpPr txBox="1">
            <a:spLocks/>
          </p:cNvSpPr>
          <p:nvPr/>
        </p:nvSpPr>
        <p:spPr bwMode="auto">
          <a:xfrm>
            <a:off x="3019425" y="5013325"/>
            <a:ext cx="2663825" cy="1008063"/>
          </a:xfrm>
          <a:prstGeom prst="rect">
            <a:avLst/>
          </a:prstGeom>
          <a:solidFill>
            <a:srgbClr val="D9D9D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ru-RU" altLang="ru-RU" sz="2400" b="1">
                <a:solidFill>
                  <a:srgbClr val="17375E"/>
                </a:solidFill>
              </a:rPr>
              <a:t>Статус</a:t>
            </a:r>
          </a:p>
          <a:p>
            <a:pPr algn="ctr" eaLnBrk="1" hangingPunct="1">
              <a:buFont typeface="Arial" charset="0"/>
              <a:buNone/>
            </a:pPr>
            <a:r>
              <a:rPr lang="ru-RU" altLang="ru-RU" sz="2400" b="1">
                <a:solidFill>
                  <a:srgbClr val="17375E"/>
                </a:solidFill>
              </a:rPr>
              <a:t>(доминантность)</a:t>
            </a:r>
          </a:p>
        </p:txBody>
      </p:sp>
      <p:sp>
        <p:nvSpPr>
          <p:cNvPr id="8" name="Подзаголовок 6"/>
          <p:cNvSpPr txBox="1">
            <a:spLocks/>
          </p:cNvSpPr>
          <p:nvPr/>
        </p:nvSpPr>
        <p:spPr bwMode="auto">
          <a:xfrm>
            <a:off x="5862638" y="5013325"/>
            <a:ext cx="2881312" cy="1008063"/>
          </a:xfrm>
          <a:prstGeom prst="rect">
            <a:avLst/>
          </a:prstGeom>
          <a:solidFill>
            <a:srgbClr val="D9D9D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ru-RU" altLang="ru-RU" sz="2400" b="1">
                <a:solidFill>
                  <a:srgbClr val="17375E"/>
                </a:solidFill>
              </a:rPr>
              <a:t>Привлекательность</a:t>
            </a:r>
          </a:p>
        </p:txBody>
      </p:sp>
      <p:sp>
        <p:nvSpPr>
          <p:cNvPr id="10" name="Стрелка вправо 9"/>
          <p:cNvSpPr/>
          <p:nvPr/>
        </p:nvSpPr>
        <p:spPr>
          <a:xfrm rot="8517222">
            <a:off x="1936750" y="3795713"/>
            <a:ext cx="1225550" cy="412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endParaRPr lang="ru-RU" altLang="ru-RU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2" name="Стрелка вправо 11"/>
          <p:cNvSpPr/>
          <p:nvPr/>
        </p:nvSpPr>
        <p:spPr>
          <a:xfrm rot="2239283">
            <a:off x="5862638" y="3719513"/>
            <a:ext cx="1225550" cy="412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endParaRPr lang="ru-RU" altLang="ru-RU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3" name="Стрелка вправо 12"/>
          <p:cNvSpPr/>
          <p:nvPr/>
        </p:nvSpPr>
        <p:spPr>
          <a:xfrm rot="5400000">
            <a:off x="3759994" y="3764757"/>
            <a:ext cx="1225550" cy="4111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endParaRPr lang="ru-RU" altLang="ru-RU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4" name="Стрелка вправо 13"/>
          <p:cNvSpPr/>
          <p:nvPr/>
        </p:nvSpPr>
        <p:spPr>
          <a:xfrm rot="1006125">
            <a:off x="6102350" y="2027238"/>
            <a:ext cx="828675" cy="4111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endParaRPr lang="ru-RU" altLang="ru-RU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5" name="Подзаголовок 6"/>
          <p:cNvSpPr txBox="1">
            <a:spLocks/>
          </p:cNvSpPr>
          <p:nvPr/>
        </p:nvSpPr>
        <p:spPr bwMode="auto">
          <a:xfrm>
            <a:off x="6792913" y="2532063"/>
            <a:ext cx="2268537" cy="1008062"/>
          </a:xfrm>
          <a:prstGeom prst="rect">
            <a:avLst/>
          </a:prstGeom>
          <a:solidFill>
            <a:srgbClr val="D9D9D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ru-RU" altLang="ru-RU" sz="2400" b="1">
                <a:solidFill>
                  <a:srgbClr val="17375E"/>
                </a:solidFill>
              </a:rPr>
              <a:t>Феминность,</a:t>
            </a:r>
          </a:p>
          <a:p>
            <a:pPr algn="ctr" eaLnBrk="1" hangingPunct="1">
              <a:buFont typeface="Arial" charset="0"/>
              <a:buNone/>
            </a:pPr>
            <a:r>
              <a:rPr lang="ru-RU" altLang="ru-RU" sz="2400" b="1">
                <a:solidFill>
                  <a:srgbClr val="17375E"/>
                </a:solidFill>
              </a:rPr>
              <a:t>Маскулинность</a:t>
            </a:r>
          </a:p>
        </p:txBody>
      </p:sp>
      <p:sp>
        <p:nvSpPr>
          <p:cNvPr id="16" name="Подзаголовок 6"/>
          <p:cNvSpPr txBox="1">
            <a:spLocks/>
          </p:cNvSpPr>
          <p:nvPr/>
        </p:nvSpPr>
        <p:spPr bwMode="auto">
          <a:xfrm>
            <a:off x="161925" y="2552700"/>
            <a:ext cx="2268538" cy="1008063"/>
          </a:xfrm>
          <a:prstGeom prst="rect">
            <a:avLst/>
          </a:prstGeom>
          <a:solidFill>
            <a:srgbClr val="D9D9D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ru-RU" altLang="ru-RU" sz="2400" b="1">
                <a:solidFill>
                  <a:srgbClr val="17375E"/>
                </a:solidFill>
              </a:rPr>
              <a:t>Опасность - безопасность</a:t>
            </a:r>
          </a:p>
        </p:txBody>
      </p:sp>
      <p:sp>
        <p:nvSpPr>
          <p:cNvPr id="17" name="Стрелка вправо 16"/>
          <p:cNvSpPr/>
          <p:nvPr/>
        </p:nvSpPr>
        <p:spPr>
          <a:xfrm rot="9827152">
            <a:off x="1908175" y="2003425"/>
            <a:ext cx="814388" cy="412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endParaRPr lang="ru-RU" altLang="ru-RU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90126" name="Прямоугольник 17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80528" y="0"/>
            <a:ext cx="9324528" cy="1124744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8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FaceReading</a:t>
            </a:r>
            <a:endParaRPr lang="ru-RU" sz="3800" dirty="0">
              <a:ln w="18000">
                <a:solidFill>
                  <a:srgbClr val="A50021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  <a:reflection blurRad="6350" stA="55000" endA="300" endPos="45500" dir="5400000" sy="-100000" algn="bl" rotWithShape="0"/>
              </a:effectLst>
              <a:latin typeface="Myriad Pro" pitchFamily="34" charset="0"/>
              <a:ea typeface="+mj-ea"/>
              <a:cs typeface="+mj-cs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8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Эффект Брунсвика</a:t>
            </a:r>
          </a:p>
        </p:txBody>
      </p:sp>
      <p:sp>
        <p:nvSpPr>
          <p:cNvPr id="101378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140200" y="6492875"/>
            <a:ext cx="5003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  <p:sp>
        <p:nvSpPr>
          <p:cNvPr id="101382" name="Прямоугольник 8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340768"/>
            <a:ext cx="5538023" cy="48245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80528" y="278007"/>
            <a:ext cx="9324528" cy="1124744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8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FaceReading</a:t>
            </a:r>
            <a:endParaRPr lang="ru-RU" sz="3800" dirty="0">
              <a:ln w="18000">
                <a:solidFill>
                  <a:srgbClr val="A50021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  <a:reflection blurRad="6350" stA="55000" endA="300" endPos="45500" dir="5400000" sy="-100000" algn="bl" rotWithShape="0"/>
              </a:effectLst>
              <a:latin typeface="Myriad Pro" pitchFamily="34" charset="0"/>
              <a:ea typeface="+mj-ea"/>
              <a:cs typeface="+mj-cs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8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Эффект Брунсвика</a:t>
            </a:r>
          </a:p>
        </p:txBody>
      </p:sp>
      <p:sp>
        <p:nvSpPr>
          <p:cNvPr id="101378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140200" y="6492875"/>
            <a:ext cx="5003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  <p:sp>
        <p:nvSpPr>
          <p:cNvPr id="8" name="Подзаголовок 6"/>
          <p:cNvSpPr txBox="1">
            <a:spLocks/>
          </p:cNvSpPr>
          <p:nvPr/>
        </p:nvSpPr>
        <p:spPr bwMode="auto">
          <a:xfrm>
            <a:off x="4140200" y="1484313"/>
            <a:ext cx="489585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buFont typeface="Arial" charset="0"/>
              <a:buNone/>
            </a:pPr>
            <a:r>
              <a:rPr lang="ru-RU" altLang="ru-RU" sz="1800"/>
              <a:t>Согласно Брунсвику, графическая схема, вызывающая впечатление радости, характеризуется: </a:t>
            </a:r>
          </a:p>
          <a:p>
            <a:pPr>
              <a:buFont typeface="Arial" charset="0"/>
              <a:buAutoNum type="arabicParenR"/>
            </a:pPr>
            <a:r>
              <a:rPr lang="ru-RU" altLang="ru-RU" sz="1800"/>
              <a:t>высоким лбом или низким расположением линии глаз; </a:t>
            </a:r>
          </a:p>
          <a:p>
            <a:pPr>
              <a:buFont typeface="Arial" charset="0"/>
              <a:buAutoNum type="arabicParenR"/>
            </a:pPr>
            <a:r>
              <a:rPr lang="ru-RU" altLang="ru-RU" sz="1800"/>
              <a:t>большим межзрачковым расстоянием;</a:t>
            </a:r>
          </a:p>
          <a:p>
            <a:pPr>
              <a:buFont typeface="Arial" charset="0"/>
              <a:buAutoNum type="arabicParenR"/>
            </a:pPr>
            <a:r>
              <a:rPr lang="ru-RU" altLang="ru-RU" sz="1800"/>
              <a:t>средним расположением верхнего края носа и укороченным нижним краем носа; </a:t>
            </a:r>
          </a:p>
          <a:p>
            <a:pPr>
              <a:buFont typeface="Arial" charset="0"/>
              <a:buAutoNum type="arabicParenR"/>
            </a:pPr>
            <a:r>
              <a:rPr lang="ru-RU" altLang="ru-RU" sz="1800"/>
              <a:t>верхним расположением линии рта. </a:t>
            </a:r>
          </a:p>
          <a:p>
            <a:pPr>
              <a:buFont typeface="Arial" charset="0"/>
              <a:buNone/>
            </a:pPr>
            <a:endParaRPr lang="ru-RU" altLang="ru-RU" sz="1800"/>
          </a:p>
          <a:p>
            <a:pPr>
              <a:buFont typeface="Arial" charset="0"/>
              <a:buNone/>
            </a:pPr>
            <a:endParaRPr lang="ru-RU" altLang="ru-RU" sz="1800"/>
          </a:p>
        </p:txBody>
      </p:sp>
      <p:pic>
        <p:nvPicPr>
          <p:cNvPr id="101380" name="Изображение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1873250"/>
            <a:ext cx="3916362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850" y="4838700"/>
            <a:ext cx="8712200" cy="120015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Графическая схема, максимально соответствующая экспрессии грусти, характеризуется противоположными признаками: </a:t>
            </a:r>
          </a:p>
          <a:p>
            <a:pPr eaLnBrk="1" hangingPunct="1">
              <a:buFontTx/>
              <a:buAutoNum type="arabicParenR"/>
            </a:pPr>
            <a:r>
              <a:rPr lang="ru-RU" altLang="ru-RU"/>
              <a:t>низким лбом; 2) небольшим межзрачковым расстоянием; </a:t>
            </a:r>
          </a:p>
          <a:p>
            <a:pPr eaLnBrk="1" hangingPunct="1"/>
            <a:r>
              <a:rPr lang="ru-RU" altLang="ru-RU"/>
              <a:t>3) длинным носом; 4) низким расположением линии рта.</a:t>
            </a:r>
          </a:p>
        </p:txBody>
      </p:sp>
      <p:sp>
        <p:nvSpPr>
          <p:cNvPr id="101382" name="Прямоугольник 8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523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80528" y="393927"/>
            <a:ext cx="9324528" cy="1052736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800" dirty="0" err="1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Феминные</a:t>
            </a:r>
            <a:r>
              <a:rPr lang="ru-RU" sz="38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 и </a:t>
            </a:r>
            <a:r>
              <a:rPr lang="ru-RU" sz="3800" dirty="0" err="1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маскулинные</a:t>
            </a:r>
            <a:r>
              <a:rPr lang="ru-RU" sz="38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 лица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8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Привлекательность лица</a:t>
            </a:r>
          </a:p>
        </p:txBody>
      </p:sp>
      <p:sp>
        <p:nvSpPr>
          <p:cNvPr id="113666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3563938" y="6492875"/>
            <a:ext cx="55800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  <p:pic>
        <p:nvPicPr>
          <p:cNvPr id="113667" name="Изображение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700213"/>
            <a:ext cx="6337300" cy="428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68" name="Прямоугольник 5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Содержимое 1"/>
          <p:cNvSpPr>
            <a:spLocks/>
          </p:cNvSpPr>
          <p:nvPr/>
        </p:nvSpPr>
        <p:spPr bwMode="auto">
          <a:xfrm>
            <a:off x="179512" y="1581274"/>
            <a:ext cx="7993063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23888" indent="-514350">
              <a:spcBef>
                <a:spcPts val="400"/>
              </a:spcBef>
              <a:buClr>
                <a:schemeClr val="accent1"/>
              </a:buClr>
              <a:buSzPct val="68000"/>
              <a:buFont typeface="Wingdings 3" charset="2"/>
              <a:buChar char=""/>
              <a:defRPr kumimoji="1" sz="27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1pPr>
            <a:lvl2pPr marL="895350" indent="-438150">
              <a:spcBef>
                <a:spcPts val="325"/>
              </a:spcBef>
              <a:buClr>
                <a:schemeClr val="accent1"/>
              </a:buClr>
              <a:buFont typeface="Verdana" charset="0"/>
              <a:buChar char="◦"/>
              <a:defRPr kumimoji="1" sz="23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2pPr>
            <a:lvl3pPr marL="1314450" indent="-400050">
              <a:spcBef>
                <a:spcPts val="350"/>
              </a:spcBef>
              <a:buClr>
                <a:schemeClr val="accent2"/>
              </a:buClr>
              <a:buSzPct val="100000"/>
              <a:buFont typeface="Wingdings 2" charset="2"/>
              <a:buChar char=""/>
              <a:defRPr kumimoji="1" sz="21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3pPr>
            <a:lvl4pPr marL="1733550" indent="-361950">
              <a:spcBef>
                <a:spcPts val="350"/>
              </a:spcBef>
              <a:buClr>
                <a:schemeClr val="accent2"/>
              </a:buClr>
              <a:buFont typeface="Wingdings 2" charset="2"/>
              <a:buChar char=""/>
              <a:defRPr kumimoji="1" sz="19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4pPr>
            <a:lvl5pPr marL="2171700" indent="-342900">
              <a:spcBef>
                <a:spcPts val="350"/>
              </a:spcBef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5pPr>
            <a:lvl6pPr marL="2628900" indent="-3429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6pPr>
            <a:lvl7pPr marL="3086100" indent="-3429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7pPr>
            <a:lvl8pPr marL="3543300" indent="-3429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8pPr>
            <a:lvl9pPr marL="4000500" indent="-3429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9pPr>
          </a:lstStyle>
          <a:p>
            <a:pPr eaLnBrk="1" hangingPunct="1">
              <a:buFont typeface="Wingdings 3" charset="2"/>
              <a:buNone/>
            </a:pPr>
            <a:r>
              <a:rPr kumimoji="0" lang="ru-RU" altLang="ru-RU"/>
              <a:t>	</a:t>
            </a:r>
            <a:r>
              <a:rPr kumimoji="0" lang="en-US" altLang="ru-RU" b="1"/>
              <a:t>II. </a:t>
            </a:r>
            <a:r>
              <a:rPr kumimoji="0" lang="ru-RU" altLang="ru-RU" b="1"/>
              <a:t>Медико-психиатрический период</a:t>
            </a:r>
            <a:r>
              <a:rPr kumimoji="0" lang="ru-RU" altLang="ru-RU"/>
              <a:t> – – определение характера и склонностей социального и асоциального поведения по строению черепа и особенностям высшей нервной деятельности.</a:t>
            </a:r>
          </a:p>
        </p:txBody>
      </p:sp>
      <p:sp>
        <p:nvSpPr>
          <p:cNvPr id="15364" name="Содержимое 1"/>
          <p:cNvSpPr>
            <a:spLocks/>
          </p:cNvSpPr>
          <p:nvPr/>
        </p:nvSpPr>
        <p:spPr bwMode="auto">
          <a:xfrm>
            <a:off x="-251619" y="884635"/>
            <a:ext cx="914400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spcBef>
                <a:spcPts val="400"/>
              </a:spcBef>
              <a:buClr>
                <a:schemeClr val="accent1"/>
              </a:buClr>
              <a:buSzPct val="68000"/>
              <a:buFont typeface="Wingdings 3" charset="2"/>
              <a:buChar char=""/>
              <a:defRPr kumimoji="1" sz="27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charset="0"/>
              <a:buChar char="◦"/>
              <a:defRPr kumimoji="1" sz="23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charset="2"/>
              <a:buChar char=""/>
              <a:defRPr kumimoji="1" sz="21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charset="2"/>
              <a:buChar char=""/>
              <a:defRPr kumimoji="1" sz="19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buFont typeface="Wingdings 3" charset="2"/>
              <a:buNone/>
            </a:pPr>
            <a:r>
              <a:rPr kumimoji="0" lang="ru-RU" altLang="ru-RU" sz="2800" b="1">
                <a:latin typeface="Arial" charset="0"/>
              </a:rPr>
              <a:t>Этапы развития</a:t>
            </a:r>
          </a:p>
        </p:txBody>
      </p:sp>
      <p:pic>
        <p:nvPicPr>
          <p:cNvPr id="15365" name="Picture 10" descr="i?id=683846961-61-72&amp;n=21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530" y="4149079"/>
            <a:ext cx="1616075" cy="220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11" descr="i?id=659921374-34-72&amp;n=21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240" y="4149079"/>
            <a:ext cx="2101850" cy="220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12" descr="C Lombroso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800" y="4149079"/>
            <a:ext cx="1651000" cy="220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13" descr="220px-Ernst_Kretschmer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149080"/>
            <a:ext cx="1955800" cy="220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Содержимое 1"/>
          <p:cNvSpPr>
            <a:spLocks/>
          </p:cNvSpPr>
          <p:nvPr/>
        </p:nvSpPr>
        <p:spPr bwMode="auto">
          <a:xfrm>
            <a:off x="-20588" y="210344"/>
            <a:ext cx="91440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spcBef>
                <a:spcPts val="400"/>
              </a:spcBef>
              <a:buClr>
                <a:schemeClr val="accent1"/>
              </a:buClr>
              <a:buSzPct val="68000"/>
              <a:buFont typeface="Wingdings 3" charset="2"/>
              <a:buChar char=""/>
              <a:defRPr kumimoji="1" sz="27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charset="0"/>
              <a:buChar char="◦"/>
              <a:defRPr kumimoji="1" sz="23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charset="2"/>
              <a:buChar char=""/>
              <a:defRPr kumimoji="1" sz="21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charset="2"/>
              <a:buChar char=""/>
              <a:defRPr kumimoji="1" sz="19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buFont typeface="Wingdings 3" charset="2"/>
              <a:buNone/>
            </a:pPr>
            <a:r>
              <a:rPr kumimoji="0" lang="ru-RU" altLang="ru-RU" sz="2800" b="1">
                <a:latin typeface="Arial" charset="0"/>
              </a:rPr>
              <a:t>Профайлинг и психодиагностика</a:t>
            </a:r>
          </a:p>
        </p:txBody>
      </p:sp>
      <p:sp>
        <p:nvSpPr>
          <p:cNvPr id="9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sp>
        <p:nvSpPr>
          <p:cNvPr id="11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481513" y="6402388"/>
            <a:ext cx="4645025" cy="455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</p:txBody>
      </p:sp>
    </p:spTree>
    <p:extLst>
      <p:ext uri="{BB962C8B-B14F-4D97-AF65-F5344CB8AC3E}">
        <p14:creationId xmlns:p14="http://schemas.microsoft.com/office/powerpoint/2010/main" val="40371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80528" y="227079"/>
            <a:ext cx="9324528" cy="1052736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300" dirty="0" err="1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Гендер</a:t>
            </a:r>
            <a:r>
              <a:rPr lang="ru-RU" sz="33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. </a:t>
            </a:r>
            <a:r>
              <a:rPr lang="ru-RU" sz="3300" dirty="0" err="1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Феминное</a:t>
            </a:r>
            <a:r>
              <a:rPr lang="ru-RU" sz="33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 лицо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3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Привлекательность лица</a:t>
            </a:r>
          </a:p>
        </p:txBody>
      </p:sp>
      <p:sp>
        <p:nvSpPr>
          <p:cNvPr id="128002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140200" y="6492875"/>
            <a:ext cx="5003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12750" y="1279525"/>
            <a:ext cx="8137525" cy="5356225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700" b="1">
                <a:solidFill>
                  <a:srgbClr val="000000"/>
                </a:solidFill>
                <a:latin typeface="Georgia" charset="0"/>
              </a:rPr>
              <a:t>Особенности женского лица</a:t>
            </a:r>
            <a:r>
              <a:rPr lang="ru-RU" altLang="ru-RU"/>
              <a:t/>
            </a:r>
            <a:br>
              <a:rPr lang="ru-RU" altLang="ru-RU"/>
            </a:br>
            <a:endParaRPr lang="ru-RU" altLang="ru-RU"/>
          </a:p>
          <a:p>
            <a:pPr eaLnBrk="1" hangingPunct="1">
              <a:buFontTx/>
              <a:buChar char="-"/>
            </a:pPr>
            <a:r>
              <a:rPr lang="ru-RU" altLang="ru-RU" sz="2100">
                <a:solidFill>
                  <a:srgbClr val="000000"/>
                </a:solidFill>
                <a:latin typeface="Georgia" charset="0"/>
              </a:rPr>
              <a:t>нечетко выраженные надбровные дуги;</a:t>
            </a:r>
            <a:r>
              <a:rPr lang="ru-RU" altLang="ru-RU" sz="2100"/>
              <a:t/>
            </a:r>
            <a:br>
              <a:rPr lang="ru-RU" altLang="ru-RU" sz="2100"/>
            </a:br>
            <a:r>
              <a:rPr lang="ru-RU" altLang="ru-RU" sz="2100">
                <a:solidFill>
                  <a:srgbClr val="000000"/>
                </a:solidFill>
                <a:latin typeface="Georgia" charset="0"/>
              </a:rPr>
              <a:t>- почти вертикальная плоскость лба;</a:t>
            </a:r>
            <a:r>
              <a:rPr lang="ru-RU" altLang="ru-RU" sz="2100"/>
              <a:t/>
            </a:r>
            <a:br>
              <a:rPr lang="ru-RU" altLang="ru-RU" sz="2100"/>
            </a:br>
            <a:r>
              <a:rPr lang="ru-RU" altLang="ru-RU" sz="2100">
                <a:solidFill>
                  <a:srgbClr val="000000"/>
                </a:solidFill>
                <a:latin typeface="Georgia" charset="0"/>
              </a:rPr>
              <a:t>- выпуклый лоб;</a:t>
            </a:r>
            <a:r>
              <a:rPr lang="ru-RU" altLang="ru-RU" sz="2100"/>
              <a:t/>
            </a:r>
            <a:br>
              <a:rPr lang="ru-RU" altLang="ru-RU" sz="2100"/>
            </a:br>
            <a:r>
              <a:rPr lang="ru-RU" altLang="ru-RU" sz="2100">
                <a:solidFill>
                  <a:srgbClr val="000000"/>
                </a:solidFill>
                <a:latin typeface="Georgia" charset="0"/>
              </a:rPr>
              <a:t>- тонкие брови, имеющие дугообразную форму, как правило, они находятся значительно выше глаз;</a:t>
            </a:r>
            <a:r>
              <a:rPr lang="ru-RU" altLang="ru-RU" sz="2100"/>
              <a:t/>
            </a:r>
            <a:br>
              <a:rPr lang="ru-RU" altLang="ru-RU" sz="2100"/>
            </a:br>
            <a:r>
              <a:rPr lang="ru-RU" altLang="ru-RU" sz="2100">
                <a:solidFill>
                  <a:srgbClr val="000000"/>
                </a:solidFill>
                <a:latin typeface="Georgia" charset="0"/>
              </a:rPr>
              <a:t>- большое верхнее веко;</a:t>
            </a:r>
            <a:r>
              <a:rPr lang="ru-RU" altLang="ru-RU" sz="2100"/>
              <a:t/>
            </a:r>
            <a:br>
              <a:rPr lang="ru-RU" altLang="ru-RU" sz="2100"/>
            </a:br>
            <a:r>
              <a:rPr lang="ru-RU" altLang="ru-RU" sz="2100">
                <a:solidFill>
                  <a:srgbClr val="000000"/>
                </a:solidFill>
                <a:latin typeface="Georgia" charset="0"/>
              </a:rPr>
              <a:t>- более длинные ресницы;</a:t>
            </a:r>
            <a:r>
              <a:rPr lang="ru-RU" altLang="ru-RU" sz="2100"/>
              <a:t/>
            </a:r>
            <a:br>
              <a:rPr lang="ru-RU" altLang="ru-RU" sz="2100"/>
            </a:br>
            <a:r>
              <a:rPr lang="ru-RU" altLang="ru-RU" sz="2100">
                <a:solidFill>
                  <a:srgbClr val="000000"/>
                </a:solidFill>
                <a:latin typeface="Georgia" charset="0"/>
              </a:rPr>
              <a:t>- более низко расположенные глаза;</a:t>
            </a:r>
            <a:r>
              <a:rPr lang="ru-RU" altLang="ru-RU" sz="2400"/>
              <a:t> </a:t>
            </a:r>
          </a:p>
          <a:p>
            <a:pPr eaLnBrk="1" hangingPunct="1">
              <a:buFontTx/>
              <a:buChar char="-"/>
            </a:pPr>
            <a:r>
              <a:rPr lang="ru-RU" altLang="ru-RU" sz="2100">
                <a:solidFill>
                  <a:srgbClr val="000000"/>
                </a:solidFill>
                <a:latin typeface="Georgia" charset="0"/>
              </a:rPr>
              <a:t>подбородок небольшой, имеет округлую форму;</a:t>
            </a:r>
            <a:br>
              <a:rPr lang="ru-RU" altLang="ru-RU" sz="2100">
                <a:solidFill>
                  <a:srgbClr val="000000"/>
                </a:solidFill>
                <a:latin typeface="Georgia" charset="0"/>
              </a:rPr>
            </a:br>
            <a:r>
              <a:rPr lang="ru-RU" altLang="ru-RU" sz="2100">
                <a:solidFill>
                  <a:srgbClr val="000000"/>
                </a:solidFill>
                <a:latin typeface="Georgia" charset="0"/>
              </a:rPr>
              <a:t>- нижняя челюсть обозначена нечетко, ее угол закруглен;</a:t>
            </a:r>
          </a:p>
          <a:p>
            <a:pPr eaLnBrk="1" hangingPunct="1"/>
            <a:r>
              <a:rPr lang="ru-RU" altLang="ru-RU" sz="2100">
                <a:solidFill>
                  <a:srgbClr val="000000"/>
                </a:solidFill>
                <a:latin typeface="Georgia" charset="0"/>
              </a:rPr>
              <a:t>- спинка носа тонкая, прямая или немного вогнутая;</a:t>
            </a:r>
            <a:br>
              <a:rPr lang="ru-RU" altLang="ru-RU" sz="2100">
                <a:solidFill>
                  <a:srgbClr val="000000"/>
                </a:solidFill>
                <a:latin typeface="Georgia" charset="0"/>
              </a:rPr>
            </a:br>
            <a:r>
              <a:rPr lang="ru-RU" altLang="ru-RU" sz="2100">
                <a:solidFill>
                  <a:srgbClr val="000000"/>
                </a:solidFill>
                <a:latin typeface="Georgia" charset="0"/>
              </a:rPr>
              <a:t>- ноздри тонкие, близко расположены друг к другу;</a:t>
            </a:r>
          </a:p>
          <a:p>
            <a:pPr eaLnBrk="1" hangingPunct="1">
              <a:buFontTx/>
              <a:buChar char="-"/>
            </a:pPr>
            <a:r>
              <a:rPr lang="ru-RU" altLang="ru-RU" sz="2100" b="1">
                <a:solidFill>
                  <a:srgbClr val="000000"/>
                </a:solidFill>
                <a:latin typeface="Georgia" charset="0"/>
              </a:rPr>
              <a:t>и еще 51 признак</a:t>
            </a:r>
            <a:r>
              <a:rPr lang="ru-RU" altLang="ru-RU" sz="2100">
                <a:solidFill>
                  <a:srgbClr val="000000"/>
                </a:solidFill>
                <a:latin typeface="Georgia" charset="0"/>
              </a:rPr>
              <a:t/>
            </a:r>
            <a:br>
              <a:rPr lang="ru-RU" altLang="ru-RU" sz="2100">
                <a:solidFill>
                  <a:srgbClr val="000000"/>
                </a:solidFill>
                <a:latin typeface="Georgia" charset="0"/>
              </a:rPr>
            </a:br>
            <a:endParaRPr lang="ru-RU" altLang="ru-RU" sz="2100">
              <a:solidFill>
                <a:srgbClr val="000000"/>
              </a:solidFill>
              <a:latin typeface="Georgia" charset="0"/>
            </a:endParaRPr>
          </a:p>
        </p:txBody>
      </p:sp>
      <p:sp>
        <p:nvSpPr>
          <p:cNvPr id="128004" name="Прямоугольник 5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80528" y="233104"/>
            <a:ext cx="9324528" cy="1052736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300" dirty="0" err="1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Феминные</a:t>
            </a:r>
            <a:r>
              <a:rPr lang="ru-RU" sz="33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 и </a:t>
            </a:r>
            <a:r>
              <a:rPr lang="ru-RU" sz="3300" dirty="0" err="1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маскулинные</a:t>
            </a:r>
            <a:r>
              <a:rPr lang="ru-RU" sz="33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 лица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3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Привлекательность лица</a:t>
            </a:r>
          </a:p>
        </p:txBody>
      </p:sp>
      <p:sp>
        <p:nvSpPr>
          <p:cNvPr id="130050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211638" y="6397625"/>
            <a:ext cx="49323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</p:txBody>
      </p:sp>
      <p:sp>
        <p:nvSpPr>
          <p:cNvPr id="130051" name="Прямоугольник 1"/>
          <p:cNvSpPr>
            <a:spLocks noChangeArrowheads="1"/>
          </p:cNvSpPr>
          <p:nvPr/>
        </p:nvSpPr>
        <p:spPr bwMode="auto">
          <a:xfrm>
            <a:off x="395288" y="1484313"/>
            <a:ext cx="8497887" cy="471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500">
                <a:solidFill>
                  <a:srgbClr val="000000"/>
                </a:solidFill>
                <a:latin typeface="Times" charset="0"/>
              </a:rPr>
              <a:t>Существуют универсальные для любых культур критерии красоты. Красивыми считаются женские лица с мягким овалом, большими выразительными глазами миндалевидной формы, неразвитыми надбровными дугами, удлиненными бровями, высокими скулами, маленькой треугольной и узкой нижней челюстью, невыступающим подбородком, средней ширины ртом, пухлыми губами, небольшим носом. Эти признаки важны, причем они должны присутствовать не по отдельности, а в комплексе. </a:t>
            </a:r>
          </a:p>
          <a:p>
            <a:pPr eaLnBrk="1" hangingPunct="1"/>
            <a:r>
              <a:rPr lang="ru-RU" altLang="ru-RU" sz="2500">
                <a:solidFill>
                  <a:srgbClr val="000000"/>
                </a:solidFill>
                <a:latin typeface="Times" charset="0"/>
              </a:rPr>
              <a:t>Именно такие лица можно наблюдать у 100</a:t>
            </a:r>
            <a:r>
              <a:rPr lang="en-US" altLang="ru-RU" sz="2500">
                <a:solidFill>
                  <a:srgbClr val="000000"/>
                </a:solidFill>
                <a:latin typeface="Times" charset="0"/>
              </a:rPr>
              <a:t>% </a:t>
            </a:r>
            <a:r>
              <a:rPr lang="ru-RU" altLang="ru-RU" sz="2500">
                <a:solidFill>
                  <a:srgbClr val="000000"/>
                </a:solidFill>
                <a:latin typeface="Times" charset="0"/>
              </a:rPr>
              <a:t>Королев красоты, получавших в последние 70 лет титул «Мисс Мира» или «Мисс Вселенная»</a:t>
            </a:r>
          </a:p>
        </p:txBody>
      </p:sp>
      <p:sp>
        <p:nvSpPr>
          <p:cNvPr id="130052" name="Прямоугольник 5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90264" y="260648"/>
            <a:ext cx="9324528" cy="1052736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300" dirty="0" err="1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Феминные</a:t>
            </a:r>
            <a:r>
              <a:rPr lang="ru-RU" sz="33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 и </a:t>
            </a:r>
            <a:r>
              <a:rPr lang="ru-RU" sz="3300" dirty="0" err="1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маскулинные</a:t>
            </a:r>
            <a:r>
              <a:rPr lang="ru-RU" sz="33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 лица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3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Привлекательность лица</a:t>
            </a:r>
          </a:p>
        </p:txBody>
      </p:sp>
      <p:sp>
        <p:nvSpPr>
          <p:cNvPr id="132098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049713" y="6394450"/>
            <a:ext cx="507682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</p:txBody>
      </p:sp>
      <p:pic>
        <p:nvPicPr>
          <p:cNvPr id="132099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00"/>
            <a:ext cx="9144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100" name="Прямоугольник 5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46846" y="260648"/>
            <a:ext cx="9324528" cy="1052736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300" dirty="0" err="1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Феминные</a:t>
            </a:r>
            <a:r>
              <a:rPr lang="ru-RU" sz="33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 и </a:t>
            </a:r>
            <a:r>
              <a:rPr lang="ru-RU" sz="3300" dirty="0" err="1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маскулинные</a:t>
            </a:r>
            <a:r>
              <a:rPr lang="ru-RU" sz="33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 лица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3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Привлекательность лица</a:t>
            </a:r>
          </a:p>
        </p:txBody>
      </p:sp>
      <p:sp>
        <p:nvSpPr>
          <p:cNvPr id="134146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054475" y="6397625"/>
            <a:ext cx="5075238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</p:txBody>
      </p:sp>
      <p:pic>
        <p:nvPicPr>
          <p:cNvPr id="134147" name="Изображение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3" y="2090738"/>
            <a:ext cx="8255000" cy="33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8" name="Прямоугольник 5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83159" y="239610"/>
            <a:ext cx="9324528" cy="1052736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300" dirty="0" err="1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Маскулинное</a:t>
            </a:r>
            <a:r>
              <a:rPr lang="ru-RU" sz="33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 лицо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3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Привлекательность лица</a:t>
            </a:r>
          </a:p>
        </p:txBody>
      </p:sp>
      <p:sp>
        <p:nvSpPr>
          <p:cNvPr id="136194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3995738" y="6492875"/>
            <a:ext cx="5148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850" y="1214438"/>
            <a:ext cx="8640763" cy="5216525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700" b="1">
                <a:solidFill>
                  <a:srgbClr val="000000"/>
                </a:solidFill>
                <a:latin typeface="Georgia" charset="0"/>
              </a:rPr>
              <a:t>Особенности мужского лица</a:t>
            </a:r>
            <a:r>
              <a:rPr lang="ru-RU" altLang="ru-RU"/>
              <a:t/>
            </a:r>
            <a:br>
              <a:rPr lang="ru-RU" altLang="ru-RU"/>
            </a:br>
            <a:endParaRPr lang="ru-RU" altLang="ru-RU"/>
          </a:p>
          <a:p>
            <a:pPr eaLnBrk="1" hangingPunct="1">
              <a:buFontTx/>
              <a:buChar char="-"/>
            </a:pPr>
            <a:r>
              <a:rPr lang="ru-RU" altLang="ru-RU"/>
              <a:t>четко выраженные выступающие надбровные дуги;</a:t>
            </a:r>
            <a:br>
              <a:rPr lang="ru-RU" altLang="ru-RU"/>
            </a:br>
            <a:r>
              <a:rPr lang="ru-RU" altLang="ru-RU"/>
              <a:t>- плоскость лба имеет небольшой наклон в заднем направлении; контур лба не прямой, а несколько волнистый;</a:t>
            </a:r>
            <a:br>
              <a:rPr lang="ru-RU" altLang="ru-RU"/>
            </a:br>
            <a:r>
              <a:rPr lang="ru-RU" altLang="ru-RU"/>
              <a:t>- брови густые, выделяющиеся; как правило, не недугообразные, расположены низко над глазами;</a:t>
            </a:r>
            <a:br>
              <a:rPr lang="ru-RU" altLang="ru-RU"/>
            </a:br>
            <a:r>
              <a:rPr lang="ru-RU" altLang="ru-RU"/>
              <a:t>- в соотношении к лицу в целом нос небольшой, но по сравнению с женским он длиннее;</a:t>
            </a:r>
            <a:br>
              <a:rPr lang="ru-RU" altLang="ru-RU"/>
            </a:br>
            <a:r>
              <a:rPr lang="ru-RU" altLang="ru-RU"/>
              <a:t>- область корня носа выпуклая;</a:t>
            </a:r>
            <a:br>
              <a:rPr lang="ru-RU" altLang="ru-RU"/>
            </a:br>
            <a:r>
              <a:rPr lang="ru-RU" altLang="ru-RU"/>
              <a:t>- в спинке носа четко просматривается костно-скелетная структура, она как правило, крупная. Форма спинки почти прямая или немного выпуклая;</a:t>
            </a:r>
            <a:br>
              <a:rPr lang="ru-RU" altLang="ru-RU"/>
            </a:br>
            <a:r>
              <a:rPr lang="ru-RU" altLang="ru-RU"/>
              <a:t>- ноздри толстые, широкие;</a:t>
            </a:r>
          </a:p>
          <a:p>
            <a:pPr eaLnBrk="1" hangingPunct="1">
              <a:buFontTx/>
              <a:buChar char="-"/>
            </a:pPr>
            <a:r>
              <a:rPr lang="ru-RU" altLang="ru-RU"/>
              <a:t>подбородок массивный, четко выраженный, часто встречаются ямочки;</a:t>
            </a:r>
            <a:br>
              <a:rPr lang="ru-RU" altLang="ru-RU"/>
            </a:br>
            <a:r>
              <a:rPr lang="ru-RU" altLang="ru-RU"/>
              <a:t>- нижняя челюсть широкая, выступающая, ее угол обозначен четко и несколько сдвинут вбок (из-за развитых жевательных мышц);</a:t>
            </a:r>
            <a:r>
              <a:rPr lang="ru-RU" altLang="ru-RU" i="1"/>
              <a:t/>
            </a:r>
            <a:br>
              <a:rPr lang="ru-RU" altLang="ru-RU" i="1"/>
            </a:br>
            <a:endParaRPr lang="ru-RU" altLang="ru-RU" i="1"/>
          </a:p>
          <a:p>
            <a:pPr eaLnBrk="1" hangingPunct="1"/>
            <a:r>
              <a:rPr lang="ru-RU" altLang="ru-RU" b="1" i="1"/>
              <a:t>- и еще 51 признак</a:t>
            </a:r>
            <a:endParaRPr lang="ru-RU" altLang="ru-RU" b="1"/>
          </a:p>
        </p:txBody>
      </p:sp>
      <p:sp>
        <p:nvSpPr>
          <p:cNvPr id="136196" name="Прямоугольник 5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80528" y="274586"/>
            <a:ext cx="9324528" cy="1052736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300" dirty="0" err="1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Феминные</a:t>
            </a:r>
            <a:r>
              <a:rPr lang="ru-RU" sz="33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 и </a:t>
            </a:r>
            <a:r>
              <a:rPr lang="ru-RU" sz="3300" dirty="0" err="1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маскулинные</a:t>
            </a:r>
            <a:r>
              <a:rPr lang="ru-RU" sz="33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 лица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3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Привлекательность лица</a:t>
            </a:r>
          </a:p>
        </p:txBody>
      </p:sp>
      <p:sp>
        <p:nvSpPr>
          <p:cNvPr id="138242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787900" y="6492875"/>
            <a:ext cx="43561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5288" y="1484313"/>
            <a:ext cx="8497887" cy="432435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500"/>
              <a:t>Мужская красота — это </a:t>
            </a:r>
          </a:p>
          <a:p>
            <a:pPr eaLnBrk="1" hangingPunct="1">
              <a:buFontTx/>
              <a:buChar char="-"/>
            </a:pPr>
            <a:r>
              <a:rPr lang="ru-RU" altLang="ru-RU" sz="2500"/>
              <a:t>выступающая вперед нижняя челюсть (знаменитый «волевой подбородок»!), </a:t>
            </a:r>
          </a:p>
          <a:p>
            <a:pPr eaLnBrk="1" hangingPunct="1">
              <a:buFontTx/>
              <a:buChar char="-"/>
            </a:pPr>
            <a:r>
              <a:rPr lang="ru-RU" altLang="ru-RU" sz="2500"/>
              <a:t>рельефно выступающие скуловые кости. Нос может быть большим или маленьким, это неважно. </a:t>
            </a:r>
          </a:p>
          <a:p>
            <a:pPr eaLnBrk="1" hangingPunct="1">
              <a:buFontTx/>
              <a:buChar char="-"/>
            </a:pPr>
            <a:r>
              <a:rPr lang="ru-RU" altLang="ru-RU" sz="2500"/>
              <a:t>Низкие брови и достаточно развитые надбровные дуги. </a:t>
            </a:r>
          </a:p>
          <a:p>
            <a:pPr eaLnBrk="1" hangingPunct="1">
              <a:buFontTx/>
              <a:buChar char="-"/>
            </a:pPr>
            <a:r>
              <a:rPr lang="ru-RU" altLang="ru-RU" sz="2500"/>
              <a:t>И еще 4 признака </a:t>
            </a:r>
            <a:r>
              <a:rPr lang="ru-RU" altLang="ru-RU" sz="2500">
                <a:sym typeface="Wingdings" charset="2"/>
              </a:rPr>
              <a:t></a:t>
            </a:r>
            <a:endParaRPr lang="ru-RU" altLang="ru-RU" sz="2500"/>
          </a:p>
          <a:p>
            <a:pPr eaLnBrk="1" hangingPunct="1"/>
            <a:endParaRPr lang="ru-RU" altLang="ru-RU" sz="2500"/>
          </a:p>
          <a:p>
            <a:pPr eaLnBrk="1" hangingPunct="1"/>
            <a:r>
              <a:rPr lang="ru-RU" altLang="ru-RU" sz="2500"/>
              <a:t>Для мужчины большие глаза — не положительный, а скорее нейтральный или негативный признак. </a:t>
            </a:r>
            <a:endParaRPr lang="ru-RU" altLang="ru-RU" sz="25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138244" name="Прямоугольник 5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46347" y="266686"/>
            <a:ext cx="9324528" cy="1052736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300" dirty="0" err="1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Феминные</a:t>
            </a:r>
            <a:r>
              <a:rPr lang="ru-RU" sz="33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 и </a:t>
            </a:r>
            <a:r>
              <a:rPr lang="ru-RU" sz="3300" dirty="0" err="1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маскулинные</a:t>
            </a:r>
            <a:r>
              <a:rPr lang="ru-RU" sz="33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 лица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3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Привлекательность лица</a:t>
            </a:r>
          </a:p>
        </p:txBody>
      </p:sp>
      <p:sp>
        <p:nvSpPr>
          <p:cNvPr id="140290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067175" y="6410325"/>
            <a:ext cx="507682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</p:txBody>
      </p:sp>
      <p:pic>
        <p:nvPicPr>
          <p:cNvPr id="140291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485900"/>
            <a:ext cx="5127625" cy="457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2" name="Прямоугольник 5"/>
          <p:cNvSpPr>
            <a:spLocks noChangeArrowheads="1"/>
          </p:cNvSpPr>
          <p:nvPr/>
        </p:nvSpPr>
        <p:spPr bwMode="auto">
          <a:xfrm>
            <a:off x="5795963" y="1773238"/>
            <a:ext cx="3097212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500"/>
              <a:t>Маскулинность, привлекательность и отцовство.</a:t>
            </a:r>
          </a:p>
          <a:p>
            <a:pPr eaLnBrk="1" hangingPunct="1"/>
            <a:endParaRPr lang="ru-RU" altLang="ru-RU"/>
          </a:p>
          <a:p>
            <a:pPr eaLnBrk="1" hangingPunct="1"/>
            <a:r>
              <a:rPr lang="nb-NO" altLang="ru-RU" sz="1400"/>
              <a:t>Reading men’s faces: women’s mate attractiveness judgments track men’s testosterone and interest in infants</a:t>
            </a:r>
            <a:endParaRPr lang="ru-RU" altLang="ru-RU" sz="1400"/>
          </a:p>
          <a:p>
            <a:pPr eaLnBrk="1" hangingPunct="1"/>
            <a:r>
              <a:rPr lang="nb-NO" altLang="ru-RU" sz="1400"/>
              <a:t>James R. Roney, Katherine N. Hanson , Kristina M. Durante and Dario Maestripieri</a:t>
            </a:r>
            <a:endParaRPr lang="ru-RU" altLang="ru-RU" sz="1400"/>
          </a:p>
          <a:p>
            <a:pPr eaLnBrk="1" hangingPunct="1"/>
            <a:endParaRPr lang="ru-RU" altLang="ru-RU" sz="1400"/>
          </a:p>
          <a:p>
            <a:pPr eaLnBrk="1" hangingPunct="1"/>
            <a:r>
              <a:rPr lang="en-US" altLang="ru-RU" sz="1400"/>
              <a:t>DeBruine et al. 2006. Correlated preference for facial masculinity and ideal or actual partner’s masculinity (</a:t>
            </a:r>
            <a:r>
              <a:rPr lang="en-US" altLang="ru-RU" sz="1400">
                <a:hlinkClick r:id="rId4"/>
              </a:rPr>
              <a:t>Pdf, 460 Кб</a:t>
            </a:r>
            <a:r>
              <a:rPr lang="en-US" altLang="ru-RU" sz="1400"/>
              <a:t>) // Proceedings of the Royal Society of London, B. 273: 1355-1360.</a:t>
            </a:r>
            <a:endParaRPr lang="ru-RU" altLang="ru-RU" sz="1400"/>
          </a:p>
        </p:txBody>
      </p:sp>
      <p:sp>
        <p:nvSpPr>
          <p:cNvPr id="140293" name="Прямоугольник 7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80528" y="0"/>
            <a:ext cx="9324528" cy="1052736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8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Морф мужского лица</a:t>
            </a:r>
          </a:p>
        </p:txBody>
      </p:sp>
      <p:sp>
        <p:nvSpPr>
          <p:cNvPr id="142338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067175" y="6418263"/>
            <a:ext cx="507682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</p:txBody>
      </p:sp>
      <p:pic>
        <p:nvPicPr>
          <p:cNvPr id="142339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773238"/>
            <a:ext cx="8434387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40" name="Прямоугольник 5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80528" y="0"/>
            <a:ext cx="9324528" cy="1052736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800" dirty="0" err="1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Маскулинность</a:t>
            </a:r>
            <a:r>
              <a:rPr lang="ru-RU" sz="38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 и нижняя челюсть</a:t>
            </a:r>
          </a:p>
        </p:txBody>
      </p:sp>
      <p:sp>
        <p:nvSpPr>
          <p:cNvPr id="144386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052888" y="6418263"/>
            <a:ext cx="507682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</p:txBody>
      </p:sp>
      <p:pic>
        <p:nvPicPr>
          <p:cNvPr id="144387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" y="1423988"/>
            <a:ext cx="4603750" cy="474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388" name="Изображение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463" y="1423988"/>
            <a:ext cx="3524250" cy="472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89" name="Прямоугольник 5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80528" y="0"/>
            <a:ext cx="9324528" cy="1052736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800" dirty="0" err="1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Феминные</a:t>
            </a:r>
            <a:r>
              <a:rPr lang="ru-RU" sz="38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 и </a:t>
            </a:r>
            <a:r>
              <a:rPr lang="ru-RU" sz="3800" dirty="0" err="1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маскулинные</a:t>
            </a:r>
            <a:r>
              <a:rPr lang="ru-RU" sz="38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 лица</a:t>
            </a:r>
          </a:p>
        </p:txBody>
      </p:sp>
      <p:sp>
        <p:nvSpPr>
          <p:cNvPr id="148482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049713" y="6405563"/>
            <a:ext cx="5075237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</p:txBody>
      </p:sp>
      <p:pic>
        <p:nvPicPr>
          <p:cNvPr id="148483" name="Изображение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557338"/>
            <a:ext cx="8404225" cy="434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484" name="Прямоугольник 5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Содержимое 1"/>
          <p:cNvSpPr>
            <a:spLocks/>
          </p:cNvSpPr>
          <p:nvPr/>
        </p:nvSpPr>
        <p:spPr bwMode="auto">
          <a:xfrm>
            <a:off x="304141" y="1628800"/>
            <a:ext cx="7993063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23888" indent="-514350">
              <a:spcBef>
                <a:spcPts val="400"/>
              </a:spcBef>
              <a:buClr>
                <a:schemeClr val="accent1"/>
              </a:buClr>
              <a:buSzPct val="68000"/>
              <a:buFont typeface="Wingdings 3" charset="2"/>
              <a:buChar char=""/>
              <a:defRPr kumimoji="1" sz="27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1pPr>
            <a:lvl2pPr marL="895350" indent="-438150">
              <a:spcBef>
                <a:spcPts val="325"/>
              </a:spcBef>
              <a:buClr>
                <a:schemeClr val="accent1"/>
              </a:buClr>
              <a:buFont typeface="Verdana" charset="0"/>
              <a:buChar char="◦"/>
              <a:defRPr kumimoji="1" sz="23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2pPr>
            <a:lvl3pPr marL="1314450" indent="-400050">
              <a:spcBef>
                <a:spcPts val="350"/>
              </a:spcBef>
              <a:buClr>
                <a:schemeClr val="accent2"/>
              </a:buClr>
              <a:buSzPct val="100000"/>
              <a:buFont typeface="Wingdings 2" charset="2"/>
              <a:buChar char=""/>
              <a:defRPr kumimoji="1" sz="21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3pPr>
            <a:lvl4pPr marL="1733550" indent="-361950">
              <a:spcBef>
                <a:spcPts val="350"/>
              </a:spcBef>
              <a:buClr>
                <a:schemeClr val="accent2"/>
              </a:buClr>
              <a:buFont typeface="Wingdings 2" charset="2"/>
              <a:buChar char=""/>
              <a:defRPr kumimoji="1" sz="19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4pPr>
            <a:lvl5pPr marL="2171700" indent="-342900">
              <a:spcBef>
                <a:spcPts val="350"/>
              </a:spcBef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5pPr>
            <a:lvl6pPr marL="2628900" indent="-3429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6pPr>
            <a:lvl7pPr marL="3086100" indent="-3429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7pPr>
            <a:lvl8pPr marL="3543300" indent="-3429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8pPr>
            <a:lvl9pPr marL="4000500" indent="-3429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9pPr>
          </a:lstStyle>
          <a:p>
            <a:pPr eaLnBrk="1" hangingPunct="1">
              <a:buFont typeface="Wingdings 3" charset="2"/>
              <a:buNone/>
            </a:pPr>
            <a:r>
              <a:rPr kumimoji="0" lang="ru-RU" altLang="ru-RU"/>
              <a:t>	</a:t>
            </a:r>
            <a:r>
              <a:rPr kumimoji="0" lang="en-US" altLang="ru-RU" b="1"/>
              <a:t>III. </a:t>
            </a:r>
            <a:r>
              <a:rPr kumimoji="0" lang="ru-RU" altLang="ru-RU" b="1"/>
              <a:t>Типологический период</a:t>
            </a:r>
            <a:r>
              <a:rPr kumimoji="0" lang="ru-RU" altLang="ru-RU"/>
              <a:t> – создание типологий по ведущим признакам в стремлении описать основные типы поведения человека и предикты его изменений.</a:t>
            </a:r>
          </a:p>
        </p:txBody>
      </p:sp>
      <p:sp>
        <p:nvSpPr>
          <p:cNvPr id="16388" name="Содержимое 1"/>
          <p:cNvSpPr>
            <a:spLocks/>
          </p:cNvSpPr>
          <p:nvPr/>
        </p:nvSpPr>
        <p:spPr bwMode="auto">
          <a:xfrm>
            <a:off x="304141" y="860070"/>
            <a:ext cx="914400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spcBef>
                <a:spcPts val="400"/>
              </a:spcBef>
              <a:buClr>
                <a:schemeClr val="accent1"/>
              </a:buClr>
              <a:buSzPct val="68000"/>
              <a:buFont typeface="Wingdings 3" charset="2"/>
              <a:buChar char=""/>
              <a:defRPr kumimoji="1" sz="27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charset="0"/>
              <a:buChar char="◦"/>
              <a:defRPr kumimoji="1" sz="23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charset="2"/>
              <a:buChar char=""/>
              <a:defRPr kumimoji="1" sz="21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charset="2"/>
              <a:buChar char=""/>
              <a:defRPr kumimoji="1" sz="19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buFont typeface="Wingdings 3" charset="2"/>
              <a:buNone/>
            </a:pPr>
            <a:r>
              <a:rPr kumimoji="0" lang="ru-RU" altLang="ru-RU" sz="2800" b="1">
                <a:latin typeface="Arial" charset="0"/>
              </a:rPr>
              <a:t>Этапы развития</a:t>
            </a:r>
          </a:p>
        </p:txBody>
      </p:sp>
      <p:pic>
        <p:nvPicPr>
          <p:cNvPr id="16389" name="Picture 10" descr="Sigmund Freud LIFE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0035" y="4188420"/>
            <a:ext cx="150177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11" descr="bradi_ching_07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188" y="4202707"/>
            <a:ext cx="180657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12" descr="104329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4" r="15868"/>
          <a:stretch>
            <a:fillRect/>
          </a:stretch>
        </p:blipFill>
        <p:spPr bwMode="auto">
          <a:xfrm>
            <a:off x="2615816" y="4188420"/>
            <a:ext cx="2197100" cy="214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13" descr="augustinaviciute_1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221088"/>
            <a:ext cx="1778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Содержимое 1"/>
          <p:cNvSpPr>
            <a:spLocks/>
          </p:cNvSpPr>
          <p:nvPr/>
        </p:nvSpPr>
        <p:spPr bwMode="auto">
          <a:xfrm>
            <a:off x="20893" y="181769"/>
            <a:ext cx="91440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spcBef>
                <a:spcPts val="400"/>
              </a:spcBef>
              <a:buClr>
                <a:schemeClr val="accent1"/>
              </a:buClr>
              <a:buSzPct val="68000"/>
              <a:buFont typeface="Wingdings 3" charset="2"/>
              <a:buChar char=""/>
              <a:defRPr kumimoji="1" sz="27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charset="0"/>
              <a:buChar char="◦"/>
              <a:defRPr kumimoji="1" sz="23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charset="2"/>
              <a:buChar char=""/>
              <a:defRPr kumimoji="1" sz="21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charset="2"/>
              <a:buChar char=""/>
              <a:defRPr kumimoji="1" sz="19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buFont typeface="Wingdings 3" charset="2"/>
              <a:buNone/>
            </a:pPr>
            <a:r>
              <a:rPr kumimoji="0" lang="ru-RU" altLang="ru-RU" sz="2800" b="1">
                <a:latin typeface="Arial" charset="0"/>
              </a:rPr>
              <a:t>Профайлинг и психодиагностика</a:t>
            </a:r>
          </a:p>
        </p:txBody>
      </p:sp>
      <p:sp>
        <p:nvSpPr>
          <p:cNvPr id="9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sp>
        <p:nvSpPr>
          <p:cNvPr id="11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481513" y="6402388"/>
            <a:ext cx="4645025" cy="455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</p:txBody>
      </p:sp>
    </p:spTree>
    <p:extLst>
      <p:ext uri="{BB962C8B-B14F-4D97-AF65-F5344CB8AC3E}">
        <p14:creationId xmlns:p14="http://schemas.microsoft.com/office/powerpoint/2010/main" val="136082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80528" y="0"/>
            <a:ext cx="9324528" cy="1052736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800" dirty="0" err="1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Маскулинность-феминность</a:t>
            </a:r>
            <a:endParaRPr lang="ru-RU" sz="3800" dirty="0">
              <a:ln w="18000">
                <a:solidFill>
                  <a:srgbClr val="A50021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  <a:reflection blurRad="6350" stA="55000" endA="300" endPos="45500" dir="5400000" sy="-100000" algn="bl" rotWithShape="0"/>
              </a:effectLst>
              <a:latin typeface="Myriad Pro" pitchFamily="34" charset="0"/>
              <a:ea typeface="+mj-ea"/>
              <a:cs typeface="+mj-cs"/>
            </a:endParaRPr>
          </a:p>
        </p:txBody>
      </p:sp>
      <p:sp>
        <p:nvSpPr>
          <p:cNvPr id="152578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067175" y="6410325"/>
            <a:ext cx="507682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</p:txBody>
      </p:sp>
      <p:pic>
        <p:nvPicPr>
          <p:cNvPr id="152579" name="Изображение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86" b="13911"/>
          <a:stretch>
            <a:fillRect/>
          </a:stretch>
        </p:blipFill>
        <p:spPr bwMode="auto">
          <a:xfrm>
            <a:off x="801688" y="1144588"/>
            <a:ext cx="7178675" cy="239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80" name="Изображение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3775075"/>
            <a:ext cx="7429500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81" name="Прямоугольник 5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71061" y="260648"/>
            <a:ext cx="9324528" cy="1052736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300" dirty="0" err="1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Феминные</a:t>
            </a:r>
            <a:r>
              <a:rPr lang="ru-RU" sz="33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 и </a:t>
            </a:r>
            <a:r>
              <a:rPr lang="ru-RU" sz="3300" dirty="0" err="1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маскулинные</a:t>
            </a:r>
            <a:r>
              <a:rPr lang="ru-RU" sz="33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 лица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3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Привлекательность лица</a:t>
            </a:r>
          </a:p>
        </p:txBody>
      </p:sp>
      <p:sp>
        <p:nvSpPr>
          <p:cNvPr id="154626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067175" y="6394450"/>
            <a:ext cx="507682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</p:txBody>
      </p:sp>
      <p:sp>
        <p:nvSpPr>
          <p:cNvPr id="154627" name="Прямоугольник 2"/>
          <p:cNvSpPr>
            <a:spLocks noChangeArrowheads="1"/>
          </p:cNvSpPr>
          <p:nvPr/>
        </p:nvSpPr>
        <p:spPr bwMode="auto">
          <a:xfrm>
            <a:off x="474663" y="1787525"/>
            <a:ext cx="8015287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В нашем мозге существуют категории «феминности» и «маскулинности». </a:t>
            </a:r>
          </a:p>
          <a:p>
            <a:pPr eaLnBrk="1" hangingPunct="1"/>
            <a:endParaRPr lang="ru-RU" altLang="ru-RU"/>
          </a:p>
          <a:p>
            <a:pPr eaLnBrk="1" hangingPunct="1"/>
            <a:r>
              <a:rPr lang="ru-RU" altLang="ru-RU" b="1"/>
              <a:t>Фемининность</a:t>
            </a:r>
            <a:r>
              <a:rPr lang="ru-RU" altLang="ru-RU"/>
              <a:t> — это совокупность качеств, традиционно приписываемых женщинам или ожидаемых от женщин, таких как чувствительность, нежность, мягкость, жертвенность, сострадательность, покорность. Понятие женственности включает в себя как биологические, так и социальные и культурные элементы и не связано исключительно с женским полом. </a:t>
            </a:r>
          </a:p>
          <a:p>
            <a:pPr eaLnBrk="1" hangingPunct="1"/>
            <a:endParaRPr lang="ru-RU" altLang="ru-RU"/>
          </a:p>
          <a:p>
            <a:pPr eaLnBrk="1" hangingPunct="1"/>
            <a:r>
              <a:rPr lang="ru-RU" altLang="ru-RU"/>
              <a:t>Противоположностью женственности является </a:t>
            </a:r>
            <a:r>
              <a:rPr lang="ru-RU" altLang="ru-RU" b="1"/>
              <a:t>маскулинность</a:t>
            </a:r>
            <a:r>
              <a:rPr lang="ru-RU" altLang="ru-RU"/>
              <a:t> (мужественность) — мужской гендерный стереотип, включающий в себя такие черты, как смелость, независимость, уверенность в себе, хладнокровие и рациональность. </a:t>
            </a:r>
          </a:p>
          <a:p>
            <a:pPr eaLnBrk="1" hangingPunct="1"/>
            <a:endParaRPr lang="ru-RU" altLang="ru-RU"/>
          </a:p>
        </p:txBody>
      </p:sp>
      <p:sp>
        <p:nvSpPr>
          <p:cNvPr id="154628" name="Прямоугольник 5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80528" y="260648"/>
            <a:ext cx="9324528" cy="1052736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300" dirty="0" err="1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Феминные</a:t>
            </a:r>
            <a:r>
              <a:rPr lang="ru-RU" sz="33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 и </a:t>
            </a:r>
            <a:r>
              <a:rPr lang="ru-RU" sz="3300" dirty="0" err="1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маскулинные</a:t>
            </a:r>
            <a:r>
              <a:rPr lang="ru-RU" sz="33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 лица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3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Характер</a:t>
            </a:r>
          </a:p>
        </p:txBody>
      </p:sp>
      <p:sp>
        <p:nvSpPr>
          <p:cNvPr id="156674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037013" y="6438900"/>
            <a:ext cx="507682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</p:txBody>
      </p:sp>
      <p:sp>
        <p:nvSpPr>
          <p:cNvPr id="156675" name="Прямоугольник 2"/>
          <p:cNvSpPr>
            <a:spLocks noChangeArrowheads="1"/>
          </p:cNvSpPr>
          <p:nvPr/>
        </p:nvSpPr>
        <p:spPr bwMode="auto">
          <a:xfrm>
            <a:off x="755650" y="1052513"/>
            <a:ext cx="8015288" cy="306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ru-RU" altLang="ru-RU"/>
          </a:p>
          <a:p>
            <a:pPr eaLnBrk="1" hangingPunct="1"/>
            <a:r>
              <a:rPr lang="ru-RU" altLang="ru-RU" sz="2500"/>
              <a:t>Убедительно доказано в том числе и на российской выборке (Барабанщиков, 2012), что мужчинам с феминными чертами лица более характерны женские черты характера, а женщинам с маскулинными чертами лица – мужские качества. Эти корреляции статистически достоверны и играют огромную роль в социальной жизни человека. </a:t>
            </a:r>
          </a:p>
        </p:txBody>
      </p:sp>
      <p:pic>
        <p:nvPicPr>
          <p:cNvPr id="156676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4" r="19350"/>
          <a:stretch>
            <a:fillRect/>
          </a:stretch>
        </p:blipFill>
        <p:spPr bwMode="auto">
          <a:xfrm>
            <a:off x="971550" y="4114800"/>
            <a:ext cx="2308225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77" name="Изображение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4114800"/>
            <a:ext cx="2351087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678" name="Прямоугольник 7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80528" y="207777"/>
            <a:ext cx="9324528" cy="836712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8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FaceReader, Faception, </a:t>
            </a:r>
            <a:r>
              <a:rPr lang="ru-RU" sz="38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ИП РАН</a:t>
            </a:r>
          </a:p>
        </p:txBody>
      </p:sp>
      <p:sp>
        <p:nvSpPr>
          <p:cNvPr id="191490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3492500" y="6492875"/>
            <a:ext cx="56515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  <p:pic>
        <p:nvPicPr>
          <p:cNvPr id="191491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196975"/>
            <a:ext cx="6383337" cy="507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1492" name="Прямоугольник 5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80528" y="159851"/>
            <a:ext cx="9324528" cy="836712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8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FaceReader, Faception, </a:t>
            </a:r>
            <a:r>
              <a:rPr lang="ru-RU" sz="38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ИП РАН</a:t>
            </a:r>
          </a:p>
        </p:txBody>
      </p:sp>
      <p:sp>
        <p:nvSpPr>
          <p:cNvPr id="193538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3492500" y="6492875"/>
            <a:ext cx="56515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  <p:pic>
        <p:nvPicPr>
          <p:cNvPr id="193539" name="Изображение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052513"/>
            <a:ext cx="7067550" cy="522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3540" name="Прямоугольник 5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Заголовок 3"/>
          <p:cNvSpPr>
            <a:spLocks noGrp="1"/>
          </p:cNvSpPr>
          <p:nvPr>
            <p:ph type="title"/>
          </p:nvPr>
        </p:nvSpPr>
        <p:spPr>
          <a:xfrm>
            <a:off x="127000" y="188913"/>
            <a:ext cx="8991600" cy="1008062"/>
          </a:xfrm>
        </p:spPr>
        <p:txBody>
          <a:bodyPr/>
          <a:lstStyle/>
          <a:p>
            <a:r>
              <a:rPr lang="en-US" altLang="ru-RU" sz="3500" b="1">
                <a:solidFill>
                  <a:srgbClr val="002060"/>
                </a:solidFill>
              </a:rPr>
              <a:t>BIG-5</a:t>
            </a:r>
            <a:endParaRPr lang="ru-RU" altLang="ru-RU" sz="3500" b="1">
              <a:solidFill>
                <a:srgbClr val="002060"/>
              </a:solidFill>
            </a:endParaRPr>
          </a:p>
        </p:txBody>
      </p:sp>
      <p:sp>
        <p:nvSpPr>
          <p:cNvPr id="195586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3708400" y="6492875"/>
            <a:ext cx="543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  <a:p>
            <a:pPr algn="r"/>
            <a:endParaRPr lang="ru-RU" altLang="ru-RU" sz="1300" b="1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195587" name="Прямоугольник 1"/>
          <p:cNvSpPr>
            <a:spLocks noChangeArrowheads="1"/>
          </p:cNvSpPr>
          <p:nvPr/>
        </p:nvSpPr>
        <p:spPr bwMode="auto">
          <a:xfrm>
            <a:off x="661988" y="1484313"/>
            <a:ext cx="7920037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b="1">
                <a:solidFill>
                  <a:srgbClr val="222222"/>
                </a:solidFill>
                <a:latin typeface="Arial" charset="0"/>
              </a:rPr>
              <a:t>Больша́я пятёрка</a:t>
            </a:r>
            <a:r>
              <a:rPr lang="ru-RU" altLang="ru-RU">
                <a:solidFill>
                  <a:srgbClr val="222222"/>
                </a:solidFill>
                <a:latin typeface="Arial" charset="0"/>
              </a:rPr>
              <a:t> — диспозициональная модель </a:t>
            </a:r>
            <a:r>
              <a:rPr lang="ru-RU" altLang="ru-RU">
                <a:solidFill>
                  <a:srgbClr val="0B0080"/>
                </a:solidFill>
                <a:latin typeface="Arial" charset="0"/>
              </a:rPr>
              <a:t>личности</a:t>
            </a:r>
            <a:r>
              <a:rPr lang="ru-RU" altLang="ru-RU">
                <a:solidFill>
                  <a:srgbClr val="222222"/>
                </a:solidFill>
                <a:latin typeface="Arial" charset="0"/>
              </a:rPr>
              <a:t> человека. Продолжает линию исследований, начатую </a:t>
            </a:r>
            <a:r>
              <a:rPr lang="ru-RU" altLang="ru-RU">
                <a:solidFill>
                  <a:srgbClr val="0B0080"/>
                </a:solidFill>
                <a:latin typeface="Arial" charset="0"/>
              </a:rPr>
              <a:t>Г. Олпортом</a:t>
            </a:r>
            <a:r>
              <a:rPr lang="ru-RU" altLang="ru-RU">
                <a:solidFill>
                  <a:srgbClr val="222222"/>
                </a:solidFill>
                <a:latin typeface="Arial" charset="0"/>
              </a:rPr>
              <a:t>, </a:t>
            </a:r>
            <a:r>
              <a:rPr lang="ru-RU" altLang="ru-RU">
                <a:solidFill>
                  <a:srgbClr val="0B0080"/>
                </a:solidFill>
                <a:latin typeface="Arial" charset="0"/>
              </a:rPr>
              <a:t>Г. Айзенком</a:t>
            </a:r>
            <a:r>
              <a:rPr lang="ru-RU" altLang="ru-RU">
                <a:solidFill>
                  <a:srgbClr val="222222"/>
                </a:solidFill>
                <a:latin typeface="Arial" charset="0"/>
              </a:rPr>
              <a:t> и </a:t>
            </a:r>
            <a:r>
              <a:rPr lang="ru-RU" altLang="ru-RU">
                <a:solidFill>
                  <a:srgbClr val="0B0080"/>
                </a:solidFill>
                <a:latin typeface="Arial" charset="0"/>
              </a:rPr>
              <a:t>Р. Кэттелом</a:t>
            </a:r>
            <a:r>
              <a:rPr lang="ru-RU" altLang="ru-RU">
                <a:solidFill>
                  <a:srgbClr val="222222"/>
                </a:solidFill>
                <a:latin typeface="Arial" charset="0"/>
              </a:rPr>
              <a:t>, предполагавшими, что личность характеризует меру индивидуальных различий человека в степени и форме адаптации к социальной среде с учетом биологических свойств индивида.</a:t>
            </a:r>
          </a:p>
          <a:p>
            <a:pPr eaLnBrk="1" hangingPunct="1"/>
            <a:endParaRPr lang="en-US" altLang="ru-RU">
              <a:solidFill>
                <a:srgbClr val="222222"/>
              </a:solidFill>
              <a:latin typeface="Arial" charset="0"/>
            </a:endParaRPr>
          </a:p>
          <a:p>
            <a:pPr eaLnBrk="1" hangingPunct="1"/>
            <a:r>
              <a:rPr lang="ru-RU" altLang="ru-RU">
                <a:solidFill>
                  <a:srgbClr val="222222"/>
                </a:solidFill>
                <a:latin typeface="Arial" charset="0"/>
              </a:rPr>
              <a:t>В соответствии с названием, модель предполагает, что личность человека включает в себя пять общих и относительно независимых черт (диспозиций):</a:t>
            </a:r>
          </a:p>
          <a:p>
            <a:pPr eaLnBrk="1" hangingPunct="1">
              <a:buFont typeface="Arial" charset="0"/>
              <a:buChar char="•"/>
            </a:pPr>
            <a:r>
              <a:rPr lang="ru-RU" altLang="ru-RU">
                <a:solidFill>
                  <a:srgbClr val="0B0080"/>
                </a:solidFill>
                <a:latin typeface="Arial" charset="0"/>
              </a:rPr>
              <a:t>экстраверсию</a:t>
            </a:r>
            <a:r>
              <a:rPr lang="ru-RU" altLang="ru-RU">
                <a:solidFill>
                  <a:srgbClr val="222222"/>
                </a:solidFill>
                <a:latin typeface="Arial" charset="0"/>
              </a:rPr>
              <a:t>,</a:t>
            </a:r>
          </a:p>
          <a:p>
            <a:pPr eaLnBrk="1" hangingPunct="1">
              <a:buFont typeface="Arial" charset="0"/>
              <a:buChar char="•"/>
            </a:pPr>
            <a:r>
              <a:rPr lang="ru-RU" altLang="ru-RU">
                <a:solidFill>
                  <a:srgbClr val="A55858"/>
                </a:solidFill>
                <a:latin typeface="Arial" charset="0"/>
              </a:rPr>
              <a:t>доброжелательность</a:t>
            </a:r>
            <a:r>
              <a:rPr lang="ru-RU" altLang="ru-RU">
                <a:solidFill>
                  <a:srgbClr val="222222"/>
                </a:solidFill>
                <a:latin typeface="Arial" charset="0"/>
              </a:rPr>
              <a:t> (дружелюбие, способность прийти к согласию),</a:t>
            </a:r>
          </a:p>
          <a:p>
            <a:pPr eaLnBrk="1" hangingPunct="1">
              <a:buFont typeface="Arial" charset="0"/>
              <a:buChar char="•"/>
            </a:pPr>
            <a:r>
              <a:rPr lang="ru-RU" altLang="ru-RU">
                <a:solidFill>
                  <a:srgbClr val="A55858"/>
                </a:solidFill>
                <a:latin typeface="Arial" charset="0"/>
              </a:rPr>
              <a:t>добросовестность</a:t>
            </a:r>
            <a:r>
              <a:rPr lang="ru-RU" altLang="ru-RU">
                <a:solidFill>
                  <a:srgbClr val="222222"/>
                </a:solidFill>
                <a:latin typeface="Arial" charset="0"/>
              </a:rPr>
              <a:t> (сознательность),</a:t>
            </a:r>
          </a:p>
          <a:p>
            <a:pPr eaLnBrk="1" hangingPunct="1">
              <a:buFont typeface="Arial" charset="0"/>
              <a:buChar char="•"/>
            </a:pPr>
            <a:r>
              <a:rPr lang="ru-RU" altLang="ru-RU">
                <a:solidFill>
                  <a:srgbClr val="0B0080"/>
                </a:solidFill>
                <a:latin typeface="Arial" charset="0"/>
              </a:rPr>
              <a:t>нейротизм</a:t>
            </a:r>
            <a:r>
              <a:rPr lang="ru-RU" altLang="ru-RU">
                <a:solidFill>
                  <a:srgbClr val="222222"/>
                </a:solidFill>
                <a:latin typeface="Arial" charset="0"/>
              </a:rPr>
              <a:t> (противоположный полюс - эмоциональная стабильность)</a:t>
            </a:r>
          </a:p>
          <a:p>
            <a:pPr eaLnBrk="1" hangingPunct="1">
              <a:buFont typeface="Arial" charset="0"/>
              <a:buChar char="•"/>
            </a:pPr>
            <a:r>
              <a:rPr lang="ru-RU" altLang="ru-RU">
                <a:solidFill>
                  <a:srgbClr val="A55858"/>
                </a:solidFill>
                <a:latin typeface="Arial" charset="0"/>
              </a:rPr>
              <a:t>открытость опыту</a:t>
            </a:r>
            <a:r>
              <a:rPr lang="ru-RU" altLang="ru-RU">
                <a:solidFill>
                  <a:srgbClr val="222222"/>
                </a:solidFill>
                <a:latin typeface="Arial" charset="0"/>
              </a:rPr>
              <a:t> (интеллект).</a:t>
            </a:r>
          </a:p>
        </p:txBody>
      </p:sp>
      <p:sp>
        <p:nvSpPr>
          <p:cNvPr id="195588" name="Прямоугольник 4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Заголовок 3"/>
          <p:cNvSpPr>
            <a:spLocks noGrp="1"/>
          </p:cNvSpPr>
          <p:nvPr>
            <p:ph type="title"/>
          </p:nvPr>
        </p:nvSpPr>
        <p:spPr>
          <a:xfrm>
            <a:off x="152400" y="363538"/>
            <a:ext cx="8991600" cy="620712"/>
          </a:xfrm>
        </p:spPr>
        <p:txBody>
          <a:bodyPr/>
          <a:lstStyle/>
          <a:p>
            <a:r>
              <a:rPr lang="en-US" altLang="ru-RU" sz="3500" b="1">
                <a:solidFill>
                  <a:srgbClr val="002060"/>
                </a:solidFill>
              </a:rPr>
              <a:t>BIG-5</a:t>
            </a:r>
            <a:r>
              <a:rPr lang="ru-RU" altLang="ru-RU" sz="3500" b="1">
                <a:solidFill>
                  <a:srgbClr val="002060"/>
                </a:solidFill>
              </a:rPr>
              <a:t>, субшкалы</a:t>
            </a:r>
          </a:p>
        </p:txBody>
      </p:sp>
      <p:sp>
        <p:nvSpPr>
          <p:cNvPr id="196610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3708400" y="6492875"/>
            <a:ext cx="543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  <a:p>
            <a:pPr algn="r"/>
            <a:endParaRPr lang="ru-RU" altLang="ru-RU" sz="1300" b="1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196611" name="Прямоугольник 1"/>
          <p:cNvSpPr>
            <a:spLocks noChangeArrowheads="1"/>
          </p:cNvSpPr>
          <p:nvPr/>
        </p:nvSpPr>
        <p:spPr bwMode="auto">
          <a:xfrm>
            <a:off x="1214438" y="1166813"/>
            <a:ext cx="3743325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600" b="1">
                <a:solidFill>
                  <a:srgbClr val="222222"/>
                </a:solidFill>
                <a:latin typeface="Arial" charset="0"/>
              </a:rPr>
              <a:t>Экстраверсия / Интроверсия</a:t>
            </a:r>
          </a:p>
          <a:p>
            <a:pPr eaLnBrk="1" hangingPunct="1"/>
            <a:r>
              <a:rPr lang="ru-RU" altLang="ru-RU" sz="1600">
                <a:solidFill>
                  <a:srgbClr val="222222"/>
                </a:solidFill>
                <a:latin typeface="Arial" charset="0"/>
              </a:rPr>
              <a:t>   - сердечность</a:t>
            </a:r>
          </a:p>
          <a:p>
            <a:pPr eaLnBrk="1" hangingPunct="1"/>
            <a:r>
              <a:rPr lang="ru-RU" altLang="ru-RU" sz="1600">
                <a:solidFill>
                  <a:srgbClr val="222222"/>
                </a:solidFill>
                <a:latin typeface="Arial" charset="0"/>
              </a:rPr>
              <a:t>   - общительность</a:t>
            </a:r>
          </a:p>
          <a:p>
            <a:pPr eaLnBrk="1" hangingPunct="1"/>
            <a:r>
              <a:rPr lang="ru-RU" altLang="ru-RU" sz="1600">
                <a:solidFill>
                  <a:srgbClr val="222222"/>
                </a:solidFill>
                <a:latin typeface="Arial" charset="0"/>
              </a:rPr>
              <a:t>   - настойчивость</a:t>
            </a:r>
          </a:p>
          <a:p>
            <a:pPr eaLnBrk="1" hangingPunct="1"/>
            <a:r>
              <a:rPr lang="ru-RU" altLang="ru-RU" sz="1600">
                <a:solidFill>
                  <a:srgbClr val="222222"/>
                </a:solidFill>
                <a:latin typeface="Arial" charset="0"/>
              </a:rPr>
              <a:t>   - активность</a:t>
            </a:r>
          </a:p>
          <a:p>
            <a:pPr eaLnBrk="1" hangingPunct="1"/>
            <a:r>
              <a:rPr lang="ru-RU" altLang="ru-RU" sz="1600">
                <a:solidFill>
                  <a:srgbClr val="222222"/>
                </a:solidFill>
                <a:latin typeface="Arial" charset="0"/>
              </a:rPr>
              <a:t>   - возбуждение</a:t>
            </a:r>
          </a:p>
          <a:p>
            <a:pPr eaLnBrk="1" hangingPunct="1"/>
            <a:r>
              <a:rPr lang="ru-RU" altLang="ru-RU" sz="1600">
                <a:solidFill>
                  <a:srgbClr val="222222"/>
                </a:solidFill>
                <a:latin typeface="Arial" charset="0"/>
              </a:rPr>
              <a:t>   - оптимизм</a:t>
            </a:r>
          </a:p>
          <a:p>
            <a:pPr eaLnBrk="1" hangingPunct="1"/>
            <a:endParaRPr lang="ru-RU" altLang="ru-RU" sz="1000">
              <a:solidFill>
                <a:srgbClr val="222222"/>
              </a:solidFill>
              <a:latin typeface="Arial" charset="0"/>
            </a:endParaRPr>
          </a:p>
          <a:p>
            <a:pPr eaLnBrk="1" hangingPunct="1"/>
            <a:r>
              <a:rPr lang="ru-RU" altLang="ru-RU" sz="1600" b="1">
                <a:solidFill>
                  <a:srgbClr val="222222"/>
                </a:solidFill>
                <a:latin typeface="Arial" charset="0"/>
              </a:rPr>
              <a:t>Сотрудничество (дружелюбие)</a:t>
            </a:r>
          </a:p>
          <a:p>
            <a:pPr eaLnBrk="1" hangingPunct="1"/>
            <a:r>
              <a:rPr lang="ru-RU" altLang="ru-RU" sz="1600">
                <a:solidFill>
                  <a:srgbClr val="222222"/>
                </a:solidFill>
                <a:latin typeface="Arial" charset="0"/>
              </a:rPr>
              <a:t>   - доверие</a:t>
            </a:r>
          </a:p>
          <a:p>
            <a:pPr eaLnBrk="1" hangingPunct="1"/>
            <a:r>
              <a:rPr lang="ru-RU" altLang="ru-RU" sz="1600">
                <a:solidFill>
                  <a:srgbClr val="222222"/>
                </a:solidFill>
                <a:latin typeface="Arial" charset="0"/>
              </a:rPr>
              <a:t>   - честность</a:t>
            </a:r>
          </a:p>
          <a:p>
            <a:pPr eaLnBrk="1" hangingPunct="1"/>
            <a:r>
              <a:rPr lang="ru-RU" altLang="ru-RU" sz="1600">
                <a:solidFill>
                  <a:srgbClr val="222222"/>
                </a:solidFill>
                <a:latin typeface="Arial" charset="0"/>
              </a:rPr>
              <a:t>   - альтруизм</a:t>
            </a:r>
          </a:p>
          <a:p>
            <a:pPr eaLnBrk="1" hangingPunct="1"/>
            <a:r>
              <a:rPr lang="ru-RU" altLang="ru-RU" sz="1600">
                <a:solidFill>
                  <a:srgbClr val="222222"/>
                </a:solidFill>
                <a:latin typeface="Arial" charset="0"/>
              </a:rPr>
              <a:t>   - уступчивость</a:t>
            </a:r>
          </a:p>
          <a:p>
            <a:pPr eaLnBrk="1" hangingPunct="1"/>
            <a:r>
              <a:rPr lang="ru-RU" altLang="ru-RU" sz="1600">
                <a:solidFill>
                  <a:srgbClr val="222222"/>
                </a:solidFill>
                <a:latin typeface="Arial" charset="0"/>
              </a:rPr>
              <a:t>   - скромность</a:t>
            </a:r>
          </a:p>
          <a:p>
            <a:pPr eaLnBrk="1" hangingPunct="1"/>
            <a:r>
              <a:rPr lang="ru-RU" altLang="ru-RU" sz="1600">
                <a:solidFill>
                  <a:srgbClr val="222222"/>
                </a:solidFill>
                <a:latin typeface="Arial" charset="0"/>
              </a:rPr>
              <a:t>   - чуткость</a:t>
            </a:r>
          </a:p>
          <a:p>
            <a:pPr eaLnBrk="1" hangingPunct="1"/>
            <a:endParaRPr lang="ru-RU" altLang="ru-RU" sz="1000">
              <a:solidFill>
                <a:srgbClr val="222222"/>
              </a:solidFill>
              <a:latin typeface="Arial" charset="0"/>
            </a:endParaRPr>
          </a:p>
          <a:p>
            <a:pPr eaLnBrk="1" hangingPunct="1"/>
            <a:r>
              <a:rPr lang="ru-RU" altLang="ru-RU" sz="1600" b="1">
                <a:solidFill>
                  <a:srgbClr val="222222"/>
                </a:solidFill>
                <a:latin typeface="Arial" charset="0"/>
              </a:rPr>
              <a:t>Добросовестность</a:t>
            </a:r>
          </a:p>
          <a:p>
            <a:pPr eaLnBrk="1" hangingPunct="1"/>
            <a:r>
              <a:rPr lang="ru-RU" altLang="ru-RU" sz="1600">
                <a:solidFill>
                  <a:srgbClr val="222222"/>
                </a:solidFill>
                <a:latin typeface="Arial" charset="0"/>
              </a:rPr>
              <a:t>   - компетентность</a:t>
            </a:r>
          </a:p>
          <a:p>
            <a:pPr eaLnBrk="1" hangingPunct="1"/>
            <a:r>
              <a:rPr lang="ru-RU" altLang="ru-RU" sz="1600">
                <a:solidFill>
                  <a:srgbClr val="222222"/>
                </a:solidFill>
                <a:latin typeface="Arial" charset="0"/>
              </a:rPr>
              <a:t>   - организованность</a:t>
            </a:r>
          </a:p>
          <a:p>
            <a:pPr eaLnBrk="1" hangingPunct="1"/>
            <a:r>
              <a:rPr lang="ru-RU" altLang="ru-RU" sz="1600">
                <a:solidFill>
                  <a:srgbClr val="222222"/>
                </a:solidFill>
                <a:latin typeface="Arial" charset="0"/>
              </a:rPr>
              <a:t>   - приверженность долгу</a:t>
            </a:r>
          </a:p>
          <a:p>
            <a:pPr eaLnBrk="1" hangingPunct="1"/>
            <a:r>
              <a:rPr lang="ru-RU" altLang="ru-RU" sz="1600">
                <a:solidFill>
                  <a:srgbClr val="222222"/>
                </a:solidFill>
                <a:latin typeface="Arial" charset="0"/>
              </a:rPr>
              <a:t>   - самодисциплина</a:t>
            </a:r>
          </a:p>
          <a:p>
            <a:pPr eaLnBrk="1" hangingPunct="1"/>
            <a:r>
              <a:rPr lang="ru-RU" altLang="ru-RU" sz="1600">
                <a:solidFill>
                  <a:srgbClr val="222222"/>
                </a:solidFill>
                <a:latin typeface="Arial" charset="0"/>
              </a:rPr>
              <a:t>   - аналитичность</a:t>
            </a:r>
          </a:p>
        </p:txBody>
      </p:sp>
      <p:sp>
        <p:nvSpPr>
          <p:cNvPr id="196612" name="Прямоугольник 4"/>
          <p:cNvSpPr>
            <a:spLocks noChangeArrowheads="1"/>
          </p:cNvSpPr>
          <p:nvPr/>
        </p:nvSpPr>
        <p:spPr bwMode="auto">
          <a:xfrm>
            <a:off x="4932363" y="1997075"/>
            <a:ext cx="3743325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600" b="1">
                <a:solidFill>
                  <a:srgbClr val="222222"/>
                </a:solidFill>
                <a:latin typeface="Arial" charset="0"/>
              </a:rPr>
              <a:t>Нейротизм / эмоц. стабильность</a:t>
            </a:r>
          </a:p>
          <a:p>
            <a:pPr eaLnBrk="1" hangingPunct="1"/>
            <a:r>
              <a:rPr lang="ru-RU" altLang="ru-RU" sz="1600">
                <a:solidFill>
                  <a:srgbClr val="222222"/>
                </a:solidFill>
                <a:latin typeface="Arial" charset="0"/>
              </a:rPr>
              <a:t>   - тревожность</a:t>
            </a:r>
          </a:p>
          <a:p>
            <a:pPr eaLnBrk="1" hangingPunct="1"/>
            <a:r>
              <a:rPr lang="ru-RU" altLang="ru-RU" sz="1600">
                <a:solidFill>
                  <a:srgbClr val="222222"/>
                </a:solidFill>
                <a:latin typeface="Arial" charset="0"/>
              </a:rPr>
              <a:t>   - враждебность</a:t>
            </a:r>
          </a:p>
          <a:p>
            <a:pPr eaLnBrk="1" hangingPunct="1"/>
            <a:r>
              <a:rPr lang="ru-RU" altLang="ru-RU" sz="1600">
                <a:solidFill>
                  <a:srgbClr val="222222"/>
                </a:solidFill>
                <a:latin typeface="Arial" charset="0"/>
              </a:rPr>
              <a:t>   - депрессивность</a:t>
            </a:r>
          </a:p>
          <a:p>
            <a:pPr eaLnBrk="1" hangingPunct="1"/>
            <a:r>
              <a:rPr lang="ru-RU" altLang="ru-RU" sz="1600">
                <a:solidFill>
                  <a:srgbClr val="222222"/>
                </a:solidFill>
                <a:latin typeface="Arial" charset="0"/>
              </a:rPr>
              <a:t>   - пессимизм</a:t>
            </a:r>
          </a:p>
          <a:p>
            <a:pPr eaLnBrk="1" hangingPunct="1"/>
            <a:r>
              <a:rPr lang="ru-RU" altLang="ru-RU" sz="1600">
                <a:solidFill>
                  <a:srgbClr val="222222"/>
                </a:solidFill>
                <a:latin typeface="Arial" charset="0"/>
              </a:rPr>
              <a:t>   - импульсивность</a:t>
            </a:r>
          </a:p>
          <a:p>
            <a:pPr eaLnBrk="1" hangingPunct="1"/>
            <a:r>
              <a:rPr lang="ru-RU" altLang="ru-RU" sz="1600">
                <a:solidFill>
                  <a:srgbClr val="222222"/>
                </a:solidFill>
                <a:latin typeface="Arial" charset="0"/>
              </a:rPr>
              <a:t>   - ранимость</a:t>
            </a:r>
          </a:p>
          <a:p>
            <a:pPr eaLnBrk="1" hangingPunct="1"/>
            <a:endParaRPr lang="ru-RU" altLang="ru-RU" sz="1000">
              <a:solidFill>
                <a:srgbClr val="222222"/>
              </a:solidFill>
              <a:latin typeface="Arial" charset="0"/>
            </a:endParaRPr>
          </a:p>
          <a:p>
            <a:pPr eaLnBrk="1" hangingPunct="1"/>
            <a:r>
              <a:rPr lang="ru-RU" altLang="ru-RU" sz="1600" b="1">
                <a:solidFill>
                  <a:srgbClr val="222222"/>
                </a:solidFill>
                <a:latin typeface="Arial" charset="0"/>
              </a:rPr>
              <a:t>Открытость опыту</a:t>
            </a:r>
          </a:p>
          <a:p>
            <a:pPr eaLnBrk="1" hangingPunct="1"/>
            <a:r>
              <a:rPr lang="ru-RU" altLang="ru-RU" sz="1600">
                <a:solidFill>
                  <a:srgbClr val="222222"/>
                </a:solidFill>
                <a:latin typeface="Arial" charset="0"/>
              </a:rPr>
              <a:t>   - фантазия</a:t>
            </a:r>
          </a:p>
          <a:p>
            <a:pPr eaLnBrk="1" hangingPunct="1"/>
            <a:r>
              <a:rPr lang="ru-RU" altLang="ru-RU" sz="1600">
                <a:solidFill>
                  <a:srgbClr val="222222"/>
                </a:solidFill>
                <a:latin typeface="Arial" charset="0"/>
              </a:rPr>
              <a:t>   - эстетика</a:t>
            </a:r>
          </a:p>
          <a:p>
            <a:pPr eaLnBrk="1" hangingPunct="1"/>
            <a:r>
              <a:rPr lang="ru-RU" altLang="ru-RU" sz="1600">
                <a:solidFill>
                  <a:srgbClr val="222222"/>
                </a:solidFill>
                <a:latin typeface="Arial" charset="0"/>
              </a:rPr>
              <a:t>   - чувственность</a:t>
            </a:r>
          </a:p>
          <a:p>
            <a:pPr eaLnBrk="1" hangingPunct="1"/>
            <a:r>
              <a:rPr lang="ru-RU" altLang="ru-RU" sz="1600">
                <a:solidFill>
                  <a:srgbClr val="222222"/>
                </a:solidFill>
                <a:latin typeface="Arial" charset="0"/>
              </a:rPr>
              <a:t>   - действия</a:t>
            </a:r>
          </a:p>
          <a:p>
            <a:pPr eaLnBrk="1" hangingPunct="1"/>
            <a:r>
              <a:rPr lang="ru-RU" altLang="ru-RU" sz="1600">
                <a:solidFill>
                  <a:srgbClr val="222222"/>
                </a:solidFill>
                <a:latin typeface="Arial" charset="0"/>
              </a:rPr>
              <a:t>   - сильные / слабые ценности</a:t>
            </a:r>
          </a:p>
          <a:p>
            <a:pPr eaLnBrk="1" hangingPunct="1"/>
            <a:r>
              <a:rPr lang="ru-RU" altLang="ru-RU" sz="1600">
                <a:solidFill>
                  <a:srgbClr val="222222"/>
                </a:solidFill>
                <a:latin typeface="Arial" charset="0"/>
              </a:rPr>
              <a:t>   - стабильность интересов</a:t>
            </a:r>
          </a:p>
          <a:p>
            <a:pPr eaLnBrk="1" hangingPunct="1"/>
            <a:endParaRPr lang="ru-RU" altLang="ru-RU" sz="1000">
              <a:solidFill>
                <a:srgbClr val="222222"/>
              </a:solidFill>
              <a:latin typeface="Arial" charset="0"/>
            </a:endParaRPr>
          </a:p>
        </p:txBody>
      </p:sp>
      <p:sp>
        <p:nvSpPr>
          <p:cNvPr id="196613" name="Прямоугольник 5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Заголовок 3"/>
          <p:cNvSpPr>
            <a:spLocks noGrp="1"/>
          </p:cNvSpPr>
          <p:nvPr>
            <p:ph type="title"/>
          </p:nvPr>
        </p:nvSpPr>
        <p:spPr>
          <a:xfrm>
            <a:off x="250825" y="1125538"/>
            <a:ext cx="8497888" cy="4935537"/>
          </a:xfrm>
        </p:spPr>
        <p:txBody>
          <a:bodyPr/>
          <a:lstStyle/>
          <a:p>
            <a:pPr algn="l"/>
            <a:r>
              <a:rPr lang="ru-RU" altLang="ru-RU" sz="1700">
                <a:solidFill>
                  <a:srgbClr val="002060"/>
                </a:solidFill>
              </a:rPr>
              <a:t/>
            </a:r>
            <a:br>
              <a:rPr lang="ru-RU" altLang="ru-RU" sz="1700">
                <a:solidFill>
                  <a:srgbClr val="002060"/>
                </a:solidFill>
              </a:rPr>
            </a:br>
            <a:r>
              <a:rPr lang="ru-RU" altLang="ru-RU" sz="1000">
                <a:solidFill>
                  <a:srgbClr val="002060"/>
                </a:solidFill>
              </a:rPr>
              <a:t/>
            </a:r>
            <a:br>
              <a:rPr lang="ru-RU" altLang="ru-RU" sz="1000">
                <a:solidFill>
                  <a:srgbClr val="002060"/>
                </a:solidFill>
              </a:rPr>
            </a:br>
            <a:r>
              <a:rPr lang="ru-RU" altLang="ru-RU" sz="2000" b="1">
                <a:solidFill>
                  <a:srgbClr val="002060"/>
                </a:solidFill>
              </a:rPr>
              <a:t>Экстраверсия</a:t>
            </a:r>
            <a:r>
              <a:rPr lang="ru-RU" altLang="ru-RU" sz="2000">
                <a:solidFill>
                  <a:srgbClr val="002060"/>
                </a:solidFill>
              </a:rPr>
              <a:t> связана с уровнем экспрессивности аватара: чем более лицо экспрессивное, тем больше вероятность экстраверсии и чем более нейтральное, тем – </a:t>
            </a:r>
            <a:r>
              <a:rPr lang="ru-RU" altLang="ru-RU" sz="2000" b="1">
                <a:solidFill>
                  <a:srgbClr val="002060"/>
                </a:solidFill>
              </a:rPr>
              <a:t>интроверсии</a:t>
            </a:r>
            <a:r>
              <a:rPr lang="ru-RU" altLang="ru-RU" sz="2000">
                <a:solidFill>
                  <a:srgbClr val="002060"/>
                </a:solidFill>
              </a:rPr>
              <a:t>. </a:t>
            </a:r>
            <a:r>
              <a:rPr lang="en-US" altLang="ru-RU" sz="2000">
                <a:solidFill>
                  <a:srgbClr val="002060"/>
                </a:solidFill>
              </a:rPr>
              <a:t/>
            </a:r>
            <a:br>
              <a:rPr lang="en-US" altLang="ru-RU" sz="2000">
                <a:solidFill>
                  <a:srgbClr val="002060"/>
                </a:solidFill>
              </a:rPr>
            </a:br>
            <a:r>
              <a:rPr lang="ru-RU" altLang="ru-RU" sz="1000">
                <a:solidFill>
                  <a:srgbClr val="002060"/>
                </a:solidFill>
              </a:rPr>
              <a:t/>
            </a:r>
            <a:br>
              <a:rPr lang="ru-RU" altLang="ru-RU" sz="1000">
                <a:solidFill>
                  <a:srgbClr val="002060"/>
                </a:solidFill>
              </a:rPr>
            </a:br>
            <a:r>
              <a:rPr lang="ru-RU" altLang="ru-RU" sz="2000" b="1">
                <a:solidFill>
                  <a:srgbClr val="002060"/>
                </a:solidFill>
              </a:rPr>
              <a:t>Закрытость опыту </a:t>
            </a:r>
            <a:r>
              <a:rPr lang="ru-RU" altLang="ru-RU" sz="2000">
                <a:solidFill>
                  <a:srgbClr val="002060"/>
                </a:solidFill>
              </a:rPr>
              <a:t>сильно коррелирует с аватаром, на котором изображен не человек. </a:t>
            </a:r>
            <a:br>
              <a:rPr lang="ru-RU" altLang="ru-RU" sz="2000">
                <a:solidFill>
                  <a:srgbClr val="002060"/>
                </a:solidFill>
              </a:rPr>
            </a:br>
            <a:r>
              <a:rPr lang="ru-RU" altLang="ru-RU" sz="1000">
                <a:solidFill>
                  <a:srgbClr val="002060"/>
                </a:solidFill>
              </a:rPr>
              <a:t/>
            </a:r>
            <a:br>
              <a:rPr lang="ru-RU" altLang="ru-RU" sz="1000">
                <a:solidFill>
                  <a:srgbClr val="002060"/>
                </a:solidFill>
              </a:rPr>
            </a:br>
            <a:r>
              <a:rPr lang="ru-RU" altLang="ru-RU" sz="2000" b="1">
                <a:solidFill>
                  <a:srgbClr val="002060"/>
                </a:solidFill>
              </a:rPr>
              <a:t>Интроверсия</a:t>
            </a:r>
            <a:r>
              <a:rPr lang="ru-RU" altLang="ru-RU" sz="2000">
                <a:solidFill>
                  <a:srgbClr val="002060"/>
                </a:solidFill>
              </a:rPr>
              <a:t> – с черно-белым аватаром. </a:t>
            </a:r>
            <a:br>
              <a:rPr lang="ru-RU" altLang="ru-RU" sz="2000">
                <a:solidFill>
                  <a:srgbClr val="002060"/>
                </a:solidFill>
              </a:rPr>
            </a:br>
            <a:r>
              <a:rPr lang="ru-RU" altLang="ru-RU" sz="1000">
                <a:solidFill>
                  <a:srgbClr val="002060"/>
                </a:solidFill>
              </a:rPr>
              <a:t/>
            </a:r>
            <a:br>
              <a:rPr lang="ru-RU" altLang="ru-RU" sz="1000">
                <a:solidFill>
                  <a:srgbClr val="002060"/>
                </a:solidFill>
              </a:rPr>
            </a:br>
            <a:r>
              <a:rPr lang="ru-RU" altLang="ru-RU" sz="2000" b="1">
                <a:solidFill>
                  <a:srgbClr val="002060"/>
                </a:solidFill>
              </a:rPr>
              <a:t>Нейротизм </a:t>
            </a:r>
            <a:r>
              <a:rPr lang="ru-RU" altLang="ru-RU" sz="2000">
                <a:solidFill>
                  <a:srgbClr val="002060"/>
                </a:solidFill>
              </a:rPr>
              <a:t>коррелирует с темными тонами аватара, а </a:t>
            </a:r>
            <a:r>
              <a:rPr lang="ru-RU" altLang="ru-RU" sz="2000" b="1">
                <a:solidFill>
                  <a:srgbClr val="002060"/>
                </a:solidFill>
              </a:rPr>
              <a:t>доминантность</a:t>
            </a:r>
            <a:r>
              <a:rPr lang="ru-RU" altLang="ru-RU" sz="2000">
                <a:solidFill>
                  <a:srgbClr val="002060"/>
                </a:solidFill>
              </a:rPr>
              <a:t> – с яркими и контрастными. </a:t>
            </a:r>
            <a:br>
              <a:rPr lang="ru-RU" altLang="ru-RU" sz="2000">
                <a:solidFill>
                  <a:srgbClr val="002060"/>
                </a:solidFill>
              </a:rPr>
            </a:br>
            <a:r>
              <a:rPr lang="ru-RU" altLang="ru-RU" sz="1000">
                <a:solidFill>
                  <a:srgbClr val="002060"/>
                </a:solidFill>
              </a:rPr>
              <a:t/>
            </a:r>
            <a:br>
              <a:rPr lang="ru-RU" altLang="ru-RU" sz="1000">
                <a:solidFill>
                  <a:srgbClr val="002060"/>
                </a:solidFill>
              </a:rPr>
            </a:br>
            <a:r>
              <a:rPr lang="ru-RU" altLang="ru-RU" sz="2000" b="1">
                <a:solidFill>
                  <a:srgbClr val="002060"/>
                </a:solidFill>
              </a:rPr>
              <a:t>Доброжелательность, добросовестность и подчиненность </a:t>
            </a:r>
            <a:r>
              <a:rPr lang="ru-RU" altLang="ru-RU" sz="2000">
                <a:solidFill>
                  <a:srgbClr val="002060"/>
                </a:solidFill>
              </a:rPr>
              <a:t>сильно зависят от направления взгляда. </a:t>
            </a:r>
            <a:br>
              <a:rPr lang="ru-RU" altLang="ru-RU" sz="2000">
                <a:solidFill>
                  <a:srgbClr val="002060"/>
                </a:solidFill>
              </a:rPr>
            </a:br>
            <a:r>
              <a:rPr lang="ru-RU" altLang="ru-RU" sz="1000">
                <a:solidFill>
                  <a:srgbClr val="002060"/>
                </a:solidFill>
              </a:rPr>
              <a:t/>
            </a:r>
            <a:br>
              <a:rPr lang="ru-RU" altLang="ru-RU" sz="1000">
                <a:solidFill>
                  <a:srgbClr val="002060"/>
                </a:solidFill>
              </a:rPr>
            </a:br>
            <a:r>
              <a:rPr lang="ru-RU" altLang="ru-RU" sz="2000" b="1">
                <a:solidFill>
                  <a:srgbClr val="002060"/>
                </a:solidFill>
              </a:rPr>
              <a:t>Отсутствие кооперации </a:t>
            </a:r>
            <a:r>
              <a:rPr lang="ru-RU" altLang="ru-RU" sz="2000">
                <a:solidFill>
                  <a:srgbClr val="002060"/>
                </a:solidFill>
              </a:rPr>
              <a:t>– от уровня закрытости позы. </a:t>
            </a:r>
          </a:p>
        </p:txBody>
      </p:sp>
      <p:sp>
        <p:nvSpPr>
          <p:cNvPr id="198658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3708400" y="6492875"/>
            <a:ext cx="543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  <a:p>
            <a:pPr algn="r"/>
            <a:endParaRPr lang="ru-RU" altLang="ru-RU" sz="1300" b="1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-180528" y="274340"/>
            <a:ext cx="9324528" cy="836712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8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Facebook </a:t>
            </a:r>
            <a:r>
              <a:rPr lang="ru-RU" sz="38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и </a:t>
            </a:r>
            <a:r>
              <a:rPr lang="en-US" sz="38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Big5</a:t>
            </a:r>
            <a:endParaRPr lang="ru-RU" sz="3800" dirty="0">
              <a:ln w="18000">
                <a:solidFill>
                  <a:srgbClr val="A50021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  <a:reflection blurRad="6350" stA="55000" endA="300" endPos="45500" dir="5400000" sy="-100000" algn="bl" rotWithShape="0"/>
              </a:effectLst>
              <a:latin typeface="Myriad Pro" pitchFamily="34" charset="0"/>
              <a:ea typeface="+mj-ea"/>
              <a:cs typeface="+mj-cs"/>
            </a:endParaRPr>
          </a:p>
        </p:txBody>
      </p:sp>
      <p:sp>
        <p:nvSpPr>
          <p:cNvPr id="198660" name="Прямоугольник 5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Содержимое 1"/>
          <p:cNvSpPr>
            <a:spLocks/>
          </p:cNvSpPr>
          <p:nvPr/>
        </p:nvSpPr>
        <p:spPr bwMode="auto">
          <a:xfrm>
            <a:off x="204732" y="1723805"/>
            <a:ext cx="7993063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23888" indent="-514350">
              <a:spcBef>
                <a:spcPts val="400"/>
              </a:spcBef>
              <a:buClr>
                <a:schemeClr val="accent1"/>
              </a:buClr>
              <a:buSzPct val="68000"/>
              <a:buFont typeface="Wingdings 3" charset="2"/>
              <a:buChar char=""/>
              <a:defRPr kumimoji="1" sz="27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1pPr>
            <a:lvl2pPr marL="895350" indent="-438150">
              <a:spcBef>
                <a:spcPts val="325"/>
              </a:spcBef>
              <a:buClr>
                <a:schemeClr val="accent1"/>
              </a:buClr>
              <a:buFont typeface="Verdana" charset="0"/>
              <a:buChar char="◦"/>
              <a:defRPr kumimoji="1" sz="23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2pPr>
            <a:lvl3pPr marL="1314450" indent="-400050">
              <a:spcBef>
                <a:spcPts val="350"/>
              </a:spcBef>
              <a:buClr>
                <a:schemeClr val="accent2"/>
              </a:buClr>
              <a:buSzPct val="100000"/>
              <a:buFont typeface="Wingdings 2" charset="2"/>
              <a:buChar char=""/>
              <a:defRPr kumimoji="1" sz="21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3pPr>
            <a:lvl4pPr marL="1733550" indent="-361950">
              <a:spcBef>
                <a:spcPts val="350"/>
              </a:spcBef>
              <a:buClr>
                <a:schemeClr val="accent2"/>
              </a:buClr>
              <a:buFont typeface="Wingdings 2" charset="2"/>
              <a:buChar char=""/>
              <a:defRPr kumimoji="1" sz="19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4pPr>
            <a:lvl5pPr marL="2171700" indent="-342900">
              <a:spcBef>
                <a:spcPts val="350"/>
              </a:spcBef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5pPr>
            <a:lvl6pPr marL="2628900" indent="-3429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6pPr>
            <a:lvl7pPr marL="3086100" indent="-3429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7pPr>
            <a:lvl8pPr marL="3543300" indent="-3429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8pPr>
            <a:lvl9pPr marL="4000500" indent="-3429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9pPr>
          </a:lstStyle>
          <a:p>
            <a:pPr eaLnBrk="1" hangingPunct="1">
              <a:buFont typeface="Wingdings 3" charset="2"/>
              <a:buNone/>
            </a:pPr>
            <a:r>
              <a:rPr kumimoji="0" lang="ru-RU" altLang="ru-RU"/>
              <a:t>	</a:t>
            </a:r>
            <a:r>
              <a:rPr kumimoji="0" lang="en-US" altLang="ru-RU" b="1"/>
              <a:t>IV. </a:t>
            </a:r>
            <a:r>
              <a:rPr kumimoji="0" lang="ru-RU" altLang="ru-RU" b="1"/>
              <a:t>Тестовый период</a:t>
            </a:r>
            <a:r>
              <a:rPr kumimoji="0" lang="ru-RU" altLang="ru-RU"/>
              <a:t> – создание тестов и анкет, ответы на вопросы которых позволяют предположить основную линию поведения и мотивов человека.</a:t>
            </a:r>
          </a:p>
        </p:txBody>
      </p:sp>
      <p:sp>
        <p:nvSpPr>
          <p:cNvPr id="17412" name="Содержимое 1"/>
          <p:cNvSpPr>
            <a:spLocks/>
          </p:cNvSpPr>
          <p:nvPr/>
        </p:nvSpPr>
        <p:spPr bwMode="auto">
          <a:xfrm>
            <a:off x="179512" y="850901"/>
            <a:ext cx="914400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spcBef>
                <a:spcPts val="400"/>
              </a:spcBef>
              <a:buClr>
                <a:schemeClr val="accent1"/>
              </a:buClr>
              <a:buSzPct val="68000"/>
              <a:buFont typeface="Wingdings 3" charset="2"/>
              <a:buChar char=""/>
              <a:defRPr kumimoji="1" sz="27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charset="0"/>
              <a:buChar char="◦"/>
              <a:defRPr kumimoji="1" sz="23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charset="2"/>
              <a:buChar char=""/>
              <a:defRPr kumimoji="1" sz="21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charset="2"/>
              <a:buChar char=""/>
              <a:defRPr kumimoji="1" sz="19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buFont typeface="Wingdings 3" charset="2"/>
              <a:buNone/>
            </a:pPr>
            <a:r>
              <a:rPr kumimoji="0" lang="ru-RU" altLang="ru-RU" sz="2800" b="1">
                <a:latin typeface="Arial" charset="0"/>
              </a:rPr>
              <a:t>Этапы развития</a:t>
            </a:r>
          </a:p>
        </p:txBody>
      </p:sp>
      <p:pic>
        <p:nvPicPr>
          <p:cNvPr id="17413" name="Picture 10" descr="i?id=128497832-50-72&amp;n=21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178" y="3921253"/>
            <a:ext cx="1693863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12" descr="timothy-leary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889" y="3918078"/>
            <a:ext cx="1960563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14" descr="i?id=92136739-51-72&amp;n=21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271" y="3872933"/>
            <a:ext cx="183832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16" descr="spielberger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84393"/>
            <a:ext cx="1782763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Содержимое 1"/>
          <p:cNvSpPr>
            <a:spLocks/>
          </p:cNvSpPr>
          <p:nvPr/>
        </p:nvSpPr>
        <p:spPr bwMode="auto">
          <a:xfrm>
            <a:off x="0" y="142875"/>
            <a:ext cx="91440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spcBef>
                <a:spcPts val="400"/>
              </a:spcBef>
              <a:buClr>
                <a:schemeClr val="accent1"/>
              </a:buClr>
              <a:buSzPct val="68000"/>
              <a:buFont typeface="Wingdings 3" charset="2"/>
              <a:buChar char=""/>
              <a:defRPr kumimoji="1" sz="27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charset="0"/>
              <a:buChar char="◦"/>
              <a:defRPr kumimoji="1" sz="23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charset="2"/>
              <a:buChar char=""/>
              <a:defRPr kumimoji="1" sz="21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charset="2"/>
              <a:buChar char=""/>
              <a:defRPr kumimoji="1" sz="19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buFont typeface="Wingdings 3" charset="2"/>
              <a:buNone/>
            </a:pPr>
            <a:r>
              <a:rPr kumimoji="0" lang="ru-RU" altLang="ru-RU" sz="2800" b="1">
                <a:latin typeface="Arial" charset="0"/>
              </a:rPr>
              <a:t>Профайлинг и психодиагностика</a:t>
            </a:r>
          </a:p>
        </p:txBody>
      </p:sp>
      <p:sp>
        <p:nvSpPr>
          <p:cNvPr id="9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sp>
        <p:nvSpPr>
          <p:cNvPr id="11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481513" y="6402388"/>
            <a:ext cx="4645025" cy="455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</p:txBody>
      </p:sp>
    </p:spTree>
    <p:extLst>
      <p:ext uri="{BB962C8B-B14F-4D97-AF65-F5344CB8AC3E}">
        <p14:creationId xmlns:p14="http://schemas.microsoft.com/office/powerpoint/2010/main" val="741792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Содержимое 1"/>
          <p:cNvSpPr>
            <a:spLocks/>
          </p:cNvSpPr>
          <p:nvPr/>
        </p:nvSpPr>
        <p:spPr bwMode="auto">
          <a:xfrm>
            <a:off x="323850" y="2565400"/>
            <a:ext cx="7993063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23888" indent="-514350">
              <a:spcBef>
                <a:spcPts val="400"/>
              </a:spcBef>
              <a:buClr>
                <a:schemeClr val="accent1"/>
              </a:buClr>
              <a:buSzPct val="68000"/>
              <a:buFont typeface="Wingdings 3" charset="2"/>
              <a:buChar char=""/>
              <a:defRPr kumimoji="1" sz="27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1pPr>
            <a:lvl2pPr marL="895350" indent="-438150">
              <a:spcBef>
                <a:spcPts val="325"/>
              </a:spcBef>
              <a:buClr>
                <a:schemeClr val="accent1"/>
              </a:buClr>
              <a:buFont typeface="Verdana" charset="0"/>
              <a:buChar char="◦"/>
              <a:defRPr kumimoji="1" sz="23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2pPr>
            <a:lvl3pPr marL="1314450" indent="-400050">
              <a:spcBef>
                <a:spcPts val="350"/>
              </a:spcBef>
              <a:buClr>
                <a:schemeClr val="accent2"/>
              </a:buClr>
              <a:buSzPct val="100000"/>
              <a:buFont typeface="Wingdings 2" charset="2"/>
              <a:buChar char=""/>
              <a:defRPr kumimoji="1" sz="21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3pPr>
            <a:lvl4pPr marL="1733550" indent="-361950">
              <a:spcBef>
                <a:spcPts val="350"/>
              </a:spcBef>
              <a:buClr>
                <a:schemeClr val="accent2"/>
              </a:buClr>
              <a:buFont typeface="Wingdings 2" charset="2"/>
              <a:buChar char=""/>
              <a:defRPr kumimoji="1" sz="19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4pPr>
            <a:lvl5pPr marL="2171700" indent="-342900">
              <a:spcBef>
                <a:spcPts val="350"/>
              </a:spcBef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5pPr>
            <a:lvl6pPr marL="2628900" indent="-3429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6pPr>
            <a:lvl7pPr marL="3086100" indent="-3429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7pPr>
            <a:lvl8pPr marL="3543300" indent="-3429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8pPr>
            <a:lvl9pPr marL="4000500" indent="-3429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9pPr>
          </a:lstStyle>
          <a:p>
            <a:pPr eaLnBrk="1" hangingPunct="1">
              <a:buFont typeface="Wingdings 3" charset="2"/>
              <a:buNone/>
            </a:pPr>
            <a:r>
              <a:rPr kumimoji="0" lang="ru-RU" altLang="ru-RU"/>
              <a:t>	</a:t>
            </a:r>
            <a:r>
              <a:rPr kumimoji="0" lang="en-US" altLang="ru-RU" b="1"/>
              <a:t>IV. </a:t>
            </a:r>
            <a:r>
              <a:rPr kumimoji="0" lang="ru-RU" altLang="ru-RU" b="1"/>
              <a:t>Интеграционно-прикладной</a:t>
            </a:r>
            <a:r>
              <a:rPr kumimoji="0" lang="ru-RU" altLang="ru-RU"/>
              <a:t> – создание интеграционных прикладных моделей психодиагностики, позволяющих оценить поведение и мотивы человека в целевом контексте.</a:t>
            </a:r>
          </a:p>
        </p:txBody>
      </p:sp>
      <p:sp>
        <p:nvSpPr>
          <p:cNvPr id="18436" name="Содержимое 1"/>
          <p:cNvSpPr>
            <a:spLocks/>
          </p:cNvSpPr>
          <p:nvPr/>
        </p:nvSpPr>
        <p:spPr bwMode="auto">
          <a:xfrm>
            <a:off x="250825" y="1484313"/>
            <a:ext cx="914400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spcBef>
                <a:spcPts val="400"/>
              </a:spcBef>
              <a:buClr>
                <a:schemeClr val="accent1"/>
              </a:buClr>
              <a:buSzPct val="68000"/>
              <a:buFont typeface="Wingdings 3" charset="2"/>
              <a:buChar char=""/>
              <a:defRPr kumimoji="1" sz="27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charset="0"/>
              <a:buChar char="◦"/>
              <a:defRPr kumimoji="1" sz="23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charset="2"/>
              <a:buChar char=""/>
              <a:defRPr kumimoji="1" sz="21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charset="2"/>
              <a:buChar char=""/>
              <a:defRPr kumimoji="1" sz="19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buFont typeface="Wingdings 3" charset="2"/>
              <a:buNone/>
            </a:pPr>
            <a:r>
              <a:rPr kumimoji="0" lang="ru-RU" altLang="ru-RU" sz="2800" b="1">
                <a:latin typeface="Arial" charset="0"/>
              </a:rPr>
              <a:t>Этапы развития</a:t>
            </a:r>
          </a:p>
        </p:txBody>
      </p:sp>
      <p:sp>
        <p:nvSpPr>
          <p:cNvPr id="6" name="Содержимое 1"/>
          <p:cNvSpPr>
            <a:spLocks/>
          </p:cNvSpPr>
          <p:nvPr/>
        </p:nvSpPr>
        <p:spPr bwMode="auto">
          <a:xfrm>
            <a:off x="0" y="765175"/>
            <a:ext cx="91440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spcBef>
                <a:spcPts val="400"/>
              </a:spcBef>
              <a:buClr>
                <a:schemeClr val="accent1"/>
              </a:buClr>
              <a:buSzPct val="68000"/>
              <a:buFont typeface="Wingdings 3" charset="2"/>
              <a:buChar char=""/>
              <a:defRPr kumimoji="1" sz="27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charset="0"/>
              <a:buChar char="◦"/>
              <a:defRPr kumimoji="1" sz="23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charset="2"/>
              <a:buChar char=""/>
              <a:defRPr kumimoji="1" sz="21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charset="2"/>
              <a:buChar char=""/>
              <a:defRPr kumimoji="1" sz="19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buFont typeface="Wingdings 3" charset="2"/>
              <a:buNone/>
            </a:pPr>
            <a:r>
              <a:rPr kumimoji="0" lang="ru-RU" altLang="ru-RU" sz="2800" b="1">
                <a:latin typeface="Arial" charset="0"/>
              </a:rPr>
              <a:t>Профайлинг и психодиагностика</a:t>
            </a:r>
          </a:p>
        </p:txBody>
      </p:sp>
      <p:sp>
        <p:nvSpPr>
          <p:cNvPr id="5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481513" y="6402388"/>
            <a:ext cx="4645025" cy="455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</p:txBody>
      </p:sp>
    </p:spTree>
    <p:extLst>
      <p:ext uri="{BB962C8B-B14F-4D97-AF65-F5344CB8AC3E}">
        <p14:creationId xmlns:p14="http://schemas.microsoft.com/office/powerpoint/2010/main" val="116449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Содержимое 1"/>
          <p:cNvSpPr>
            <a:spLocks/>
          </p:cNvSpPr>
          <p:nvPr/>
        </p:nvSpPr>
        <p:spPr bwMode="auto">
          <a:xfrm>
            <a:off x="0" y="765175"/>
            <a:ext cx="91440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spcBef>
                <a:spcPts val="400"/>
              </a:spcBef>
              <a:buClr>
                <a:schemeClr val="accent1"/>
              </a:buClr>
              <a:buSzPct val="68000"/>
              <a:buFont typeface="Wingdings 3" charset="2"/>
              <a:buChar char=""/>
              <a:defRPr kumimoji="1" sz="27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charset="0"/>
              <a:buChar char="◦"/>
              <a:defRPr kumimoji="1" sz="23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charset="2"/>
              <a:buChar char=""/>
              <a:defRPr kumimoji="1" sz="21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charset="2"/>
              <a:buChar char=""/>
              <a:defRPr kumimoji="1" sz="19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buFont typeface="Wingdings 3" charset="2"/>
              <a:buNone/>
            </a:pPr>
            <a:r>
              <a:rPr kumimoji="0" lang="ru-RU" altLang="ru-RU" sz="2300" b="1">
                <a:latin typeface="Arial" charset="0"/>
              </a:rPr>
              <a:t>Физиогномический период психодиагностики</a:t>
            </a:r>
          </a:p>
        </p:txBody>
      </p:sp>
      <p:sp>
        <p:nvSpPr>
          <p:cNvPr id="19459" name="Содержимое 1"/>
          <p:cNvSpPr>
            <a:spLocks/>
          </p:cNvSpPr>
          <p:nvPr/>
        </p:nvSpPr>
        <p:spPr bwMode="auto">
          <a:xfrm>
            <a:off x="250825" y="1916113"/>
            <a:ext cx="669766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spcBef>
                <a:spcPts val="400"/>
              </a:spcBef>
              <a:buClr>
                <a:schemeClr val="accent1"/>
              </a:buClr>
              <a:buSzPct val="68000"/>
              <a:buFont typeface="Wingdings 3" charset="2"/>
              <a:buChar char=""/>
              <a:defRPr kumimoji="1" sz="27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charset="0"/>
              <a:buChar char="◦"/>
              <a:defRPr kumimoji="1" sz="23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charset="2"/>
              <a:buChar char=""/>
              <a:defRPr kumimoji="1" sz="21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charset="2"/>
              <a:buChar char=""/>
              <a:defRPr kumimoji="1" sz="19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9pPr>
          </a:lstStyle>
          <a:p>
            <a:pPr eaLnBrk="1" hangingPunct="1">
              <a:buFont typeface="Wingdings 3" charset="2"/>
              <a:buNone/>
            </a:pPr>
            <a:r>
              <a:rPr kumimoji="0" lang="ru-RU" altLang="ru-RU" sz="2300" b="1">
                <a:latin typeface="Arial" charset="0"/>
              </a:rPr>
              <a:t>Аристотель </a:t>
            </a:r>
            <a:r>
              <a:rPr kumimoji="0" lang="ru-RU" altLang="ru-RU" sz="1600">
                <a:latin typeface="Arial" charset="0"/>
              </a:rPr>
              <a:t>(384-322 г до н.э.). Основатель физиогномики. Автор первого «западного» труда по физиогномике.</a:t>
            </a:r>
          </a:p>
        </p:txBody>
      </p:sp>
      <p:pic>
        <p:nvPicPr>
          <p:cNvPr id="19460" name="Picture 36" descr="107578043_Arstotel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1700213"/>
            <a:ext cx="2314575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709" name="Rectangle 37"/>
          <p:cNvSpPr>
            <a:spLocks noChangeArrowheads="1"/>
          </p:cNvSpPr>
          <p:nvPr/>
        </p:nvSpPr>
        <p:spPr bwMode="auto">
          <a:xfrm>
            <a:off x="539750" y="3429000"/>
            <a:ext cx="535463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000">
                <a:latin typeface="Arial" charset="0"/>
              </a:rPr>
              <a:t>«</a:t>
            </a:r>
            <a:r>
              <a:rPr lang="ru-RU" altLang="ru-RU" sz="2000" i="1">
                <a:latin typeface="Arial" charset="0"/>
              </a:rPr>
              <a:t>Physiognomica</a:t>
            </a:r>
            <a:r>
              <a:rPr lang="ru-RU" altLang="ru-RU" sz="2000">
                <a:latin typeface="Arial" charset="0"/>
              </a:rPr>
              <a:t>»</a:t>
            </a:r>
            <a:r>
              <a:rPr lang="ru-RU" altLang="ru-RU" sz="2000"/>
              <a:t> </a:t>
            </a:r>
            <a:r>
              <a:rPr lang="ru-RU" altLang="ru-RU" sz="2000">
                <a:latin typeface="Arial" charset="0"/>
              </a:rPr>
              <a:t>Аристотеля: 330 г. до н.э. </a:t>
            </a:r>
          </a:p>
          <a:p>
            <a:pPr eaLnBrk="1" hangingPunct="1"/>
            <a:r>
              <a:rPr lang="ru-RU" altLang="ru-RU" sz="2000">
                <a:latin typeface="Arial" charset="0"/>
              </a:rPr>
              <a:t>   156 стр. современного печатного текста.</a:t>
            </a:r>
          </a:p>
        </p:txBody>
      </p:sp>
      <p:sp>
        <p:nvSpPr>
          <p:cNvPr id="6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481513" y="6402388"/>
            <a:ext cx="4645025" cy="455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</p:txBody>
      </p:sp>
    </p:spTree>
    <p:extLst>
      <p:ext uri="{BB962C8B-B14F-4D97-AF65-F5344CB8AC3E}">
        <p14:creationId xmlns:p14="http://schemas.microsoft.com/office/powerpoint/2010/main" val="1694066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6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Тема6</Template>
  <TotalTime>4610</TotalTime>
  <Words>3420</Words>
  <Application>Microsoft Macintosh PowerPoint</Application>
  <PresentationFormat>Экран (4:3)</PresentationFormat>
  <Paragraphs>575</Paragraphs>
  <Slides>67</Slides>
  <Notes>28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67</vt:i4>
      </vt:variant>
    </vt:vector>
  </HeadingPairs>
  <TitlesOfParts>
    <vt:vector size="79" baseType="lpstr">
      <vt:lpstr>Georgia</vt:lpstr>
      <vt:lpstr>Myriad Pro</vt:lpstr>
      <vt:lpstr>Tahoma</vt:lpstr>
      <vt:lpstr>Times</vt:lpstr>
      <vt:lpstr>Wingdings</vt:lpstr>
      <vt:lpstr>Arial</vt:lpstr>
      <vt:lpstr>Calibri</vt:lpstr>
      <vt:lpstr>Lucida Sans Unicode</vt:lpstr>
      <vt:lpstr>Verdana</vt:lpstr>
      <vt:lpstr>Wingdings 3</vt:lpstr>
      <vt:lpstr>Тема6</vt:lpstr>
      <vt:lpstr>Специальное оформление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BIG-5</vt:lpstr>
      <vt:lpstr>BIG-5, субшкалы</vt:lpstr>
      <vt:lpstr>  Экстраверсия связана с уровнем экспрессивности аватара: чем более лицо экспрессивное, тем больше вероятность экстраверсии и чем более нейтральное, тем – интроверсии.   Закрытость опыту сильно коррелирует с аватаром, на котором изображен не человек.   Интроверсия – с черно-белым аватаром.   Нейротизм коррелирует с темными тонами аватара, а доминантность – с яркими и контрастными.   Доброжелательность, добросовестность и подчиненность сильно зависят от направления взгляда.   Отсутствие кооперации – от уровня закрытости позы. 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Пользователь Microsoft Office</dc:creator>
  <cp:keywords/>
  <dc:description/>
  <cp:lastModifiedBy>Пользователь Microsoft Office</cp:lastModifiedBy>
  <cp:revision>42</cp:revision>
  <dcterms:created xsi:type="dcterms:W3CDTF">2018-02-05T14:49:00Z</dcterms:created>
  <dcterms:modified xsi:type="dcterms:W3CDTF">2019-08-30T10:18:03Z</dcterms:modified>
  <cp:category/>
</cp:coreProperties>
</file>