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74"/>
  </p:notesMasterIdLst>
  <p:sldIdLst>
    <p:sldId id="689" r:id="rId3"/>
    <p:sldId id="691" r:id="rId4"/>
    <p:sldId id="693" r:id="rId5"/>
    <p:sldId id="694" r:id="rId6"/>
    <p:sldId id="695" r:id="rId7"/>
    <p:sldId id="696" r:id="rId8"/>
    <p:sldId id="697" r:id="rId9"/>
    <p:sldId id="698" r:id="rId10"/>
    <p:sldId id="699" r:id="rId11"/>
    <p:sldId id="700" r:id="rId12"/>
    <p:sldId id="701" r:id="rId13"/>
    <p:sldId id="710" r:id="rId14"/>
    <p:sldId id="711" r:id="rId15"/>
    <p:sldId id="801" r:id="rId16"/>
    <p:sldId id="802" r:id="rId17"/>
    <p:sldId id="806" r:id="rId18"/>
    <p:sldId id="808" r:id="rId19"/>
    <p:sldId id="807" r:id="rId20"/>
    <p:sldId id="712" r:id="rId21"/>
    <p:sldId id="713" r:id="rId22"/>
    <p:sldId id="714" r:id="rId23"/>
    <p:sldId id="716" r:id="rId24"/>
    <p:sldId id="717" r:id="rId25"/>
    <p:sldId id="718" r:id="rId26"/>
    <p:sldId id="719" r:id="rId27"/>
    <p:sldId id="805" r:id="rId28"/>
    <p:sldId id="803" r:id="rId29"/>
    <p:sldId id="804" r:id="rId30"/>
    <p:sldId id="720" r:id="rId31"/>
    <p:sldId id="721" r:id="rId32"/>
    <p:sldId id="722" r:id="rId33"/>
    <p:sldId id="723" r:id="rId34"/>
    <p:sldId id="724" r:id="rId35"/>
    <p:sldId id="736" r:id="rId36"/>
    <p:sldId id="740" r:id="rId37"/>
    <p:sldId id="741" r:id="rId38"/>
    <p:sldId id="782" r:id="rId39"/>
    <p:sldId id="783" r:id="rId40"/>
    <p:sldId id="787" r:id="rId41"/>
    <p:sldId id="788" r:id="rId42"/>
    <p:sldId id="789" r:id="rId43"/>
    <p:sldId id="790" r:id="rId44"/>
    <p:sldId id="784" r:id="rId45"/>
    <p:sldId id="785" r:id="rId46"/>
    <p:sldId id="791" r:id="rId47"/>
    <p:sldId id="792" r:id="rId48"/>
    <p:sldId id="793" r:id="rId49"/>
    <p:sldId id="794" r:id="rId50"/>
    <p:sldId id="795" r:id="rId51"/>
    <p:sldId id="796" r:id="rId52"/>
    <p:sldId id="786" r:id="rId53"/>
    <p:sldId id="797" r:id="rId54"/>
    <p:sldId id="798" r:id="rId55"/>
    <p:sldId id="799" r:id="rId56"/>
    <p:sldId id="800" r:id="rId57"/>
    <p:sldId id="764" r:id="rId58"/>
    <p:sldId id="765" r:id="rId59"/>
    <p:sldId id="766" r:id="rId60"/>
    <p:sldId id="767" r:id="rId61"/>
    <p:sldId id="768" r:id="rId62"/>
    <p:sldId id="771" r:id="rId63"/>
    <p:sldId id="772" r:id="rId64"/>
    <p:sldId id="773" r:id="rId65"/>
    <p:sldId id="774" r:id="rId66"/>
    <p:sldId id="775" r:id="rId67"/>
    <p:sldId id="776" r:id="rId68"/>
    <p:sldId id="777" r:id="rId69"/>
    <p:sldId id="778" r:id="rId70"/>
    <p:sldId id="779" r:id="rId71"/>
    <p:sldId id="780" r:id="rId72"/>
    <p:sldId id="781" r:id="rId73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C0000"/>
    <a:srgbClr val="FFFF00"/>
    <a:srgbClr val="000000"/>
    <a:srgbClr val="A50021"/>
    <a:srgbClr val="FCF7D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9" autoAdjust="0"/>
    <p:restoredTop sz="94444" autoAdjust="0"/>
  </p:normalViewPr>
  <p:slideViewPr>
    <p:cSldViewPr>
      <p:cViewPr>
        <p:scale>
          <a:sx n="123" d="100"/>
          <a:sy n="123" d="100"/>
        </p:scale>
        <p:origin x="-192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3E72477-3C42-A145-B200-84A50868F081}" type="datetimeFigureOut">
              <a:rPr lang="ru-RU" altLang="ru-RU"/>
              <a:pPr/>
              <a:t>13.09.2019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276EEEDF-02DB-384A-BFC5-C1BA7E40C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0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4579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E6DF96-150C-F046-B254-F0AB8A7D3BDF}" type="slidenum">
              <a:rPr lang="ru-RU" altLang="ru-RU"/>
              <a:pPr>
                <a:spcBef>
                  <a:spcPct val="0"/>
                </a:spcBef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044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E6DF96-150C-F046-B254-F0AB8A7D3BDF}" type="slidenum">
              <a:rPr lang="ru-RU" altLang="ru-RU"/>
              <a:pPr>
                <a:spcBef>
                  <a:spcPct val="0"/>
                </a:spcBef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6358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E6DF96-150C-F046-B254-F0AB8A7D3BDF}" type="slidenum">
              <a:rPr lang="ru-RU" altLang="ru-RU"/>
              <a:pPr>
                <a:spcBef>
                  <a:spcPct val="0"/>
                </a:spcBef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99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E6DF96-150C-F046-B254-F0AB8A7D3BDF}" type="slidenum">
              <a:rPr lang="ru-RU" altLang="ru-RU"/>
              <a:pPr>
                <a:spcBef>
                  <a:spcPct val="0"/>
                </a:spcBef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393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E6DF96-150C-F046-B254-F0AB8A7D3BDF}" type="slidenum">
              <a:rPr lang="ru-RU" altLang="ru-RU"/>
              <a:pPr>
                <a:spcBef>
                  <a:spcPct val="0"/>
                </a:spcBef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710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85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E61271-8AEB-8A49-B26B-CFA971E35FF5}" type="slidenum">
              <a:rPr lang="ru-RU" altLang="ru-RU"/>
              <a:pPr>
                <a:spcBef>
                  <a:spcPct val="0"/>
                </a:spcBef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6076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05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8E6DF96-150C-F046-B254-F0AB8A7D3BDF}" type="slidenum">
              <a:rPr lang="ru-RU" altLang="ru-RU"/>
              <a:pPr>
                <a:spcBef>
                  <a:spcPct val="0"/>
                </a:spcBef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0794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26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1F30460-E233-6348-B4F5-6095B47F8202}" type="slidenum">
              <a:rPr lang="ru-RU" altLang="ru-RU"/>
              <a:pPr>
                <a:spcBef>
                  <a:spcPct val="0"/>
                </a:spcBef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123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67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F3D7C5B-6F27-4F43-BC3C-D4BEB97CDE66}" type="slidenum">
              <a:rPr lang="ru-RU" altLang="ru-RU"/>
              <a:pPr>
                <a:spcBef>
                  <a:spcPct val="0"/>
                </a:spcBef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1586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187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DC4039DD-5846-0540-ABE8-ADB14F79ECD6}" type="slidenum">
              <a:rPr lang="ru-RU" altLang="ru-RU"/>
              <a:pPr>
                <a:spcBef>
                  <a:spcPct val="0"/>
                </a:spcBef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262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11469AD-934C-1247-85D6-D3F3C957ED91}" type="slidenum">
              <a:rPr lang="ru-RU" altLang="ru-RU"/>
              <a:pPr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3667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08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2B5C1DC-0484-2144-AF63-93B649E6139C}" type="slidenum">
              <a:rPr lang="ru-RU" altLang="ru-RU"/>
              <a:pPr>
                <a:spcBef>
                  <a:spcPct val="0"/>
                </a:spcBef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780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7CF5278-3E38-B140-A6F0-C973E0C47DC3}" type="slidenum">
              <a:rPr lang="ru-RU" altLang="ru-RU"/>
              <a:pPr>
                <a:spcBef>
                  <a:spcPct val="0"/>
                </a:spcBef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3828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7CF5278-3E38-B140-A6F0-C973E0C47DC3}" type="slidenum">
              <a:rPr lang="ru-RU" altLang="ru-RU"/>
              <a:pPr>
                <a:spcBef>
                  <a:spcPct val="0"/>
                </a:spcBef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0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7CF5278-3E38-B140-A6F0-C973E0C47DC3}" type="slidenum">
              <a:rPr lang="ru-RU" altLang="ru-RU"/>
              <a:pPr>
                <a:spcBef>
                  <a:spcPct val="0"/>
                </a:spcBef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001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77CF5278-3E38-B140-A6F0-C973E0C47DC3}" type="slidenum">
              <a:rPr lang="ru-RU" altLang="ru-RU"/>
              <a:pPr>
                <a:spcBef>
                  <a:spcPct val="0"/>
                </a:spcBef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352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27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198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0588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9BCB31E-D1C5-5F42-8676-32084B51DD7F}" type="slidenum">
              <a:rPr lang="ru-RU" altLang="ru-RU"/>
              <a:pPr>
                <a:spcBef>
                  <a:spcPct val="0"/>
                </a:spcBef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160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69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51DEE8B-41DA-5C4B-89BC-8958851DC7E6}" type="slidenum">
              <a:rPr lang="ru-RU" altLang="ru-RU"/>
              <a:pPr>
                <a:spcBef>
                  <a:spcPct val="0"/>
                </a:spcBef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7165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4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39D8F11-7809-654C-8CCF-AB37FA8835E9}" type="slidenum">
              <a:rPr lang="ru-RU" altLang="ru-RU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5708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1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0ED5FB8-F145-7F4D-ABCA-7CB79C69EB9E}" type="slidenum">
              <a:rPr lang="ru-RU" altLang="ru-RU"/>
              <a:pPr>
                <a:spcBef>
                  <a:spcPct val="0"/>
                </a:spcBef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7780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59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143FE08-E332-2246-9D14-EA1468B281B2}" type="slidenum">
              <a:rPr lang="ru-RU" altLang="ru-RU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9775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61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75B8BD5-1C1F-7845-BD36-0DE93FB81A60}" type="slidenum">
              <a:rPr lang="ru-RU" altLang="ru-RU"/>
              <a:pPr>
                <a:spcBef>
                  <a:spcPct val="0"/>
                </a:spcBef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53265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92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F1B4E381-02F6-4441-8B2A-3686080241D9}" type="slidenum">
              <a:rPr lang="ru-RU" altLang="ru-RU"/>
              <a:pPr>
                <a:spcBef>
                  <a:spcPct val="0"/>
                </a:spcBef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222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945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4E9E0D6-6F8E-1745-BE17-A8205A0889A8}" type="slidenum">
              <a:rPr lang="ru-RU" altLang="ru-RU"/>
              <a:pPr>
                <a:spcBef>
                  <a:spcPct val="0"/>
                </a:spcBef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6393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1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AE1D30F-619E-2549-B45D-4C6F1B655B30}" type="slidenum">
              <a:rPr lang="ru-RU" altLang="ru-RU">
                <a:latin typeface="Calibri" charset="0"/>
              </a:rPr>
              <a:pPr/>
              <a:t>62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05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3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A92358E0-1142-FD47-B935-F13D51073645}" type="slidenum">
              <a:rPr lang="ru-RU" altLang="ru-RU">
                <a:latin typeface="Calibri" charset="0"/>
              </a:rPr>
              <a:pPr/>
              <a:t>63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38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58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232467EA-17CE-CF49-9180-DDF063676C37}" type="slidenum">
              <a:rPr lang="ru-RU" altLang="ru-RU">
                <a:latin typeface="Calibri" charset="0"/>
              </a:rPr>
              <a:pPr/>
              <a:t>64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047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7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A81CB37-B28E-6049-974A-E3331719D175}" type="slidenum">
              <a:rPr lang="ru-RU" altLang="ru-RU">
                <a:latin typeface="Calibri" charset="0"/>
              </a:rPr>
              <a:pPr/>
              <a:t>65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53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9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1E76AE95-BD80-4B48-B486-4869F4D2561A}" type="slidenum">
              <a:rPr lang="ru-RU" altLang="ru-RU">
                <a:latin typeface="Calibri" charset="0"/>
              </a:rPr>
              <a:pPr/>
              <a:t>66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2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6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0FEA090-548B-FB43-8950-46D62724E673}" type="slidenum">
              <a:rPr lang="ru-RU" altLang="ru-RU"/>
              <a:pPr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349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C2B8FC3E-5472-D845-8A16-507506DB4BEB}" type="slidenum">
              <a:rPr lang="ru-RU" altLang="ru-RU">
                <a:latin typeface="Calibri" charset="0"/>
              </a:rPr>
              <a:pPr/>
              <a:t>67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399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4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CBD3238-6F8A-704B-9A15-79E2C6293F74}" type="slidenum">
              <a:rPr lang="ru-RU" altLang="ru-RU">
                <a:latin typeface="Calibri" charset="0"/>
              </a:rPr>
              <a:pPr/>
              <a:t>68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28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6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575AE8BA-9DE1-A847-9DAC-6377B24DD84E}" type="slidenum">
              <a:rPr lang="ru-RU" altLang="ru-RU">
                <a:latin typeface="Calibri" charset="0"/>
              </a:rPr>
              <a:pPr/>
              <a:t>69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166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181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1C28365-5792-AE4A-B45A-FA6296ABA2DA}" type="slidenum">
              <a:rPr lang="ru-RU" altLang="ru-RU">
                <a:latin typeface="Calibri" charset="0"/>
              </a:rPr>
              <a:pPr/>
              <a:t>70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05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0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22A8C7F-20BA-674E-8439-8760BA8BD88D}" type="slidenum">
              <a:rPr lang="ru-RU" altLang="ru-RU">
                <a:latin typeface="Calibri" charset="0"/>
              </a:rPr>
              <a:pPr/>
              <a:t>71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1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8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E7B1158-99E3-E941-9397-7365967AC6BD}" type="slidenum">
              <a:rPr lang="ru-RU" altLang="ru-RU"/>
              <a:pPr>
                <a:spcBef>
                  <a:spcPct val="0"/>
                </a:spcBef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704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03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2107391-2EAD-4842-89E3-DAF6A69C3E98}" type="slidenum">
              <a:rPr lang="ru-RU" altLang="ru-RU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3647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5063ECA-1E3D-0749-924A-9719093283AF}" type="slidenum">
              <a:rPr lang="ru-RU" altLang="ru-RU"/>
              <a:pPr>
                <a:spcBef>
                  <a:spcPct val="0"/>
                </a:spcBef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397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44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0070DAB4-7034-824D-B6D5-2AC6B73B5A8E}" type="slidenum">
              <a:rPr lang="ru-RU" altLang="ru-RU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745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6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C7CE3060-1BFE-CA4E-85DC-66EA59931015}" type="slidenum">
              <a:rPr lang="ru-RU" altLang="ru-RU"/>
              <a:pPr>
                <a:spcBef>
                  <a:spcPct val="0"/>
                </a:spcBef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4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713D0-D6D0-4441-98E4-D42CD0749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F406-52CD-244E-885A-31612CB2A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4FF8-A2DC-CB43-8D5F-2A371E02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4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D356D-C5B6-794D-AFE6-1714B26A4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56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1679-5814-AC46-9A55-8655124F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14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2AA-CE09-4E40-A10B-4F4856D32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9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35F2-4C91-ED47-8F04-62F4E3FB00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8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5573-69D3-D44F-B119-3F5E80FA6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56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0FA5-3C03-B94F-878E-CFFE96E285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027A6-0549-DA47-AA73-1DA3F2106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5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B59C-79D0-854A-84EE-7E4286BC7B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2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21E59-7422-EF47-B448-F478BF37D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1A75A-4013-C64F-B693-26FB150EDD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09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48718-B313-C140-A569-9EA5982F3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407D0-FAB2-4E46-9BAF-B06B28362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81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</a:defRPr>
            </a:lvl1pPr>
          </a:lstStyle>
          <a:p>
            <a:r>
              <a:rPr lang="ru-RU" altLang="ru-RU"/>
              <a:t>02.08.2016</a:t>
            </a:r>
            <a:endParaRPr lang="de-DE" altLang="ru-RU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  <a:endParaRPr lang="de-DE" altLang="ru-RU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322D86-DF83-4849-83A2-118A9902B7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2F4D-1E77-9A42-A206-AA6EF90981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0F37-9867-B041-83DE-C1F221AEA9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1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7A0C-8557-DD4B-A028-C9A674F91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8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A928-2C96-5D4F-AF1F-A28A22E12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0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E9D8-9E5B-F94E-91EB-64F17CA51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4F9C3-FDCA-8F4E-AF0E-A651DA0BB5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8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9F473-BEF7-B94C-ACA8-CB39A611E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9B2E55-4FCE-7745-A6A3-1F904576ECDC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11" descr="1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C00125F-B144-0840-8853-A604FCFAB1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2055" name="Рисунок 11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46" y="23156"/>
            <a:ext cx="6948264" cy="68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5600" y="190951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Доверие</a:t>
            </a:r>
          </a:p>
        </p:txBody>
      </p:sp>
      <p:sp>
        <p:nvSpPr>
          <p:cNvPr id="9933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3779838" y="1412875"/>
            <a:ext cx="48958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2000" b="1"/>
              <a:t>Эксперименты подтверждают, что:</a:t>
            </a:r>
          </a:p>
          <a:p>
            <a:pPr>
              <a:buFont typeface="Arial" charset="0"/>
              <a:buNone/>
            </a:pPr>
            <a:endParaRPr lang="ru-RU" altLang="ru-RU" sz="2000"/>
          </a:p>
          <a:p>
            <a:pPr>
              <a:buFontTx/>
              <a:buChar char="-"/>
            </a:pPr>
            <a:r>
              <a:rPr lang="ru-RU" altLang="ru-RU" sz="2000"/>
              <a:t>Экстравертам доверяют больше, чем интровертам</a:t>
            </a:r>
            <a:r>
              <a:rPr lang="en-US" altLang="ru-RU" sz="2000"/>
              <a:t>. </a:t>
            </a:r>
            <a:endParaRPr lang="ru-RU" altLang="ru-RU" sz="2000"/>
          </a:p>
          <a:p>
            <a:pPr>
              <a:buFontTx/>
              <a:buChar char="-"/>
            </a:pPr>
            <a:r>
              <a:rPr lang="ru-RU" altLang="ru-RU" sz="2000"/>
              <a:t>Глупым и необразованным больше, чем умным и образованным,</a:t>
            </a:r>
          </a:p>
          <a:p>
            <a:pPr>
              <a:buFontTx/>
              <a:buChar char="-"/>
            </a:pPr>
            <a:r>
              <a:rPr lang="ru-RU" altLang="ru-RU" sz="2000"/>
              <a:t>Статусным больше, чем нестатусным</a:t>
            </a:r>
          </a:p>
          <a:p>
            <a:pPr>
              <a:buFontTx/>
              <a:buChar char="-"/>
            </a:pPr>
            <a:r>
              <a:rPr lang="ru-RU" altLang="ru-RU" sz="2000"/>
              <a:t>Красивым больше, чем некрасивым,</a:t>
            </a:r>
          </a:p>
          <a:p>
            <a:pPr>
              <a:buFontTx/>
              <a:buChar char="-"/>
            </a:pPr>
            <a:r>
              <a:rPr lang="ru-RU" altLang="ru-RU" sz="2000"/>
              <a:t>Знакомым больше, чем незнакомым</a:t>
            </a:r>
          </a:p>
          <a:p>
            <a:pPr>
              <a:buFontTx/>
              <a:buChar char="-"/>
            </a:pPr>
            <a:r>
              <a:rPr lang="ru-RU" altLang="ru-RU" sz="2000"/>
              <a:t>Открытым больше, чем закрытым</a:t>
            </a:r>
          </a:p>
          <a:p>
            <a:pPr>
              <a:buFontTx/>
              <a:buChar char="-"/>
            </a:pPr>
            <a:r>
              <a:rPr lang="ru-RU" altLang="ru-RU" sz="2000"/>
              <a:t>Доброжелательным больше, чем агрессивным</a:t>
            </a:r>
          </a:p>
          <a:p>
            <a:pPr>
              <a:buFontTx/>
              <a:buChar char="-"/>
            </a:pPr>
            <a:r>
              <a:rPr lang="ru-RU" altLang="ru-RU" sz="2000"/>
              <a:t>Молодым (детям) больше, чем пожилым.</a:t>
            </a:r>
          </a:p>
        </p:txBody>
      </p:sp>
      <p:pic>
        <p:nvPicPr>
          <p:cNvPr id="99332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1400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Эффект Брунсвика</a:t>
            </a:r>
          </a:p>
        </p:txBody>
      </p:sp>
      <p:sp>
        <p:nvSpPr>
          <p:cNvPr id="10137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138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53802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5376" y="329965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Доминирование</a:t>
            </a:r>
          </a:p>
        </p:txBody>
      </p:sp>
      <p:sp>
        <p:nvSpPr>
          <p:cNvPr id="10342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3427" name="Подзаголовок 6"/>
          <p:cNvSpPr txBox="1">
            <a:spLocks/>
          </p:cNvSpPr>
          <p:nvPr/>
        </p:nvSpPr>
        <p:spPr bwMode="auto">
          <a:xfrm>
            <a:off x="3995738" y="1484313"/>
            <a:ext cx="5040312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2200"/>
              <a:t>Низко опущенные брови, являющиеся отличительной чертой выражения гнева, создают впечатление доминирования (Keating et al., 1991), но вызывают меньше доверия </a:t>
            </a:r>
            <a:r>
              <a:rPr lang="en-US" altLang="ru-RU" sz="2200"/>
              <a:t>(T</a:t>
            </a:r>
            <a:r>
              <a:rPr lang="ru-RU" altLang="ru-RU" sz="2200"/>
              <a:t>odorov et al., 2009).</a:t>
            </a:r>
          </a:p>
          <a:p>
            <a:pPr>
              <a:buFont typeface="Arial" charset="0"/>
              <a:buNone/>
            </a:pPr>
            <a:r>
              <a:rPr lang="ru-RU" altLang="ru-RU" sz="2200"/>
              <a:t>В то же время улыбка, являющаяся основным компонентом счастливого лица, может порождать впечатление низкого, а не высокого доминирования (Keating et al., 1981). </a:t>
            </a:r>
          </a:p>
        </p:txBody>
      </p:sp>
      <p:pic>
        <p:nvPicPr>
          <p:cNvPr id="103428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54150"/>
            <a:ext cx="297338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93038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Доверие и привлекательность</a:t>
            </a:r>
          </a:p>
        </p:txBody>
      </p:sp>
      <p:sp>
        <p:nvSpPr>
          <p:cNvPr id="10547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5475" name="Подзаголовок 6"/>
          <p:cNvSpPr txBox="1">
            <a:spLocks/>
          </p:cNvSpPr>
          <p:nvPr/>
        </p:nvSpPr>
        <p:spPr bwMode="auto">
          <a:xfrm>
            <a:off x="5900738" y="1587500"/>
            <a:ext cx="295275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400"/>
              <a:t>Изображениям, повернутым вправо, испытуемые систематически приписывают более высокие значения привлекательности, честности, доброты и интеллекта</a:t>
            </a:r>
            <a:r>
              <a:rPr lang="ru-RU" altLang="ru-RU" sz="2400"/>
              <a:t>.</a:t>
            </a:r>
          </a:p>
          <a:p>
            <a:pPr>
              <a:buFont typeface="Arial" charset="0"/>
              <a:buNone/>
            </a:pPr>
            <a:r>
              <a:rPr lang="ru-RU" altLang="ru-RU" sz="2400"/>
              <a:t>И голосуют за них</a:t>
            </a:r>
            <a:r>
              <a:rPr lang="mr-IN" altLang="ru-RU" sz="2400">
                <a:cs typeface="Mangal" charset="0"/>
              </a:rPr>
              <a:t>…</a:t>
            </a:r>
            <a:endParaRPr lang="ru-RU" altLang="ru-RU" sz="2200"/>
          </a:p>
        </p:txBody>
      </p:sp>
      <p:pic>
        <p:nvPicPr>
          <p:cNvPr id="105476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773238"/>
            <a:ext cx="2252663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8000"/>
            <a:ext cx="2247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8487" y="55522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Детское лицо: доверие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095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9571" name="Подзаголовок 6"/>
          <p:cNvSpPr txBox="1">
            <a:spLocks/>
          </p:cNvSpPr>
          <p:nvPr/>
        </p:nvSpPr>
        <p:spPr bwMode="auto">
          <a:xfrm>
            <a:off x="323528" y="3936582"/>
            <a:ext cx="8064822" cy="119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None/>
            </a:pPr>
            <a:r>
              <a:rPr lang="ru-RU" altLang="ru-RU" sz="2200"/>
              <a:t>В целом доверие вызывают лица, максимально приближенные по конфигурации к «детской» схеме – большие глаза, округлый выпуклый лоб, маленький нос, слабо выступающий подбородок, небольшая круглая голова. Некоторые имиджмейкеры вообще выделяют так называемое "проклятие детского лица". Между прочим оно было описано еще в "Одиссее" Гомера. </a:t>
            </a:r>
          </a:p>
        </p:txBody>
      </p:sp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1026" name="Picture 2" descr="https://demiart.ru/forum/uploads16/post-1533941-1433943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75" y="1144271"/>
            <a:ext cx="716952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1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49049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 err="1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доверие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095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9571" name="Подзаголовок 6"/>
          <p:cNvSpPr txBox="1">
            <a:spLocks/>
          </p:cNvSpPr>
          <p:nvPr/>
        </p:nvSpPr>
        <p:spPr bwMode="auto">
          <a:xfrm>
            <a:off x="5435600" y="1587500"/>
            <a:ext cx="295275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200"/>
          </a:p>
        </p:txBody>
      </p:sp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759664"/>
            <a:ext cx="43742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Часто обладательниц феминного и детского лица большинство мужчин очень и очень любят (о детишках и женщинах принято заботиться, любить их и дарить дорогие подарки), но при этом "детская схема" лица способствует субъективному снижению доминантности и, поэтому, стратегию общения многих мужчин с такими женщинами можно описать фразой "Дорогая, я перезвоню". Сниженная воспринимаемая доминантность приводит к тому, что им трудно выстраивать равноправные отношения.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1852965"/>
            <a:ext cx="2707143" cy="40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49049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 err="1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доверие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095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9571" name="Подзаголовок 6"/>
          <p:cNvSpPr txBox="1">
            <a:spLocks/>
          </p:cNvSpPr>
          <p:nvPr/>
        </p:nvSpPr>
        <p:spPr bwMode="auto">
          <a:xfrm>
            <a:off x="5435600" y="1587500"/>
            <a:ext cx="295275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200"/>
          </a:p>
        </p:txBody>
      </p:sp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0" y="1699981"/>
            <a:ext cx="4544890" cy="46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49049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 err="1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доверие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095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9571" name="Подзаголовок 6"/>
          <p:cNvSpPr txBox="1">
            <a:spLocks/>
          </p:cNvSpPr>
          <p:nvPr/>
        </p:nvSpPr>
        <p:spPr bwMode="auto">
          <a:xfrm>
            <a:off x="5435600" y="1587500"/>
            <a:ext cx="295275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200"/>
          </a:p>
        </p:txBody>
      </p:sp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13" y="1499867"/>
            <a:ext cx="5501260" cy="486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39700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 err="1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доверие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095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9571" name="Подзаголовок 6"/>
          <p:cNvSpPr txBox="1">
            <a:spLocks/>
          </p:cNvSpPr>
          <p:nvPr/>
        </p:nvSpPr>
        <p:spPr bwMode="auto">
          <a:xfrm>
            <a:off x="5435600" y="1587500"/>
            <a:ext cx="295275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200"/>
          </a:p>
        </p:txBody>
      </p:sp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58" y="1320255"/>
            <a:ext cx="601675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3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93038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доверие</a:t>
            </a:r>
          </a:p>
        </p:txBody>
      </p:sp>
      <p:sp>
        <p:nvSpPr>
          <p:cNvPr id="10752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7523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10752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598613"/>
            <a:ext cx="7388225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7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329734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практическом профайлинге с 2007 г.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Высшее образование:медицинское (ординатура по психиатрии-психотерапии),психологическое.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курсы повышения квалификации в РФ в сфере психологии, профайлинга и нейронаук: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Аспирантура по психологии у проф. В.А.Барабанщикова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Психолингвистика (СПБГУ)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Психонейроэндокринология (НЦПЗ)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Психодиагностика (Собчик Л.Н.)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НЛП (full of international trainer)</a:t>
            </a:r>
          </a:p>
          <a:p>
            <a:pPr eaLnBrk="1" hangingPunct="1"/>
            <a:endParaRPr lang="ru-RU" altLang="ru-RU" sz="1400" b="1">
              <a:solidFill>
                <a:srgbClr val="17375E"/>
              </a:solidFill>
            </a:endParaRP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стажировки зарубежом:в области нейроаффективных наук: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Glasgow University (Rachael Jack, Lindsay Wilson),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Geneve University (David Sander),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области профайлинга, эмоций и психологии восприятия лица: Freitas Magalhães (Porto University), Alexander Todorov, Eva Krumhuber (University College London).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" y="1756883"/>
            <a:ext cx="2736304" cy="40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49049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Профайлинг: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095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09571" name="Подзаголовок 6"/>
          <p:cNvSpPr txBox="1">
            <a:spLocks/>
          </p:cNvSpPr>
          <p:nvPr/>
        </p:nvSpPr>
        <p:spPr bwMode="auto">
          <a:xfrm>
            <a:off x="5435600" y="1587500"/>
            <a:ext cx="295275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altLang="ru-RU" sz="2400"/>
              <a:t>Люди с высоким уровнем контроля поведения с большей вероятностью имеют голубые глаза, в то время как люди с низким уровнем контроля с большей вероятностью имеют карие глаза. </a:t>
            </a:r>
            <a:endParaRPr lang="ru-RU" altLang="ru-RU" sz="2200"/>
          </a:p>
        </p:txBody>
      </p:sp>
      <p:pic>
        <p:nvPicPr>
          <p:cNvPr id="10957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47838"/>
            <a:ext cx="4802188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34623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116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161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38333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9058" y="320807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57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571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369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3386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/>
              <a:t>В экспериментах (Langlois et al., 1987) детям 1-2 и 6-8 месяцев предъявлялись фотографии женских лиц, привлекательность которых была ранее оценена взрослыми испытуемыми. Оказалось, при предъявлении пары лиц: привлекательное – непривлекательное дети всех рассматриваемых возрастов смотрели дольше на привлекательные лица. Подобные результаты получены и для детей более старшего возраста, а также для взрослых (Dion, 1972,1977. Cannan, 1985; Kleck et al., 1974,1975; Langlois et al., 1990; Power et al., 1982). </a:t>
            </a:r>
          </a:p>
          <a:p>
            <a:pPr eaLnBrk="1" hangingPunct="1"/>
            <a:r>
              <a:rPr lang="ru-RU" altLang="ru-RU" sz="1400"/>
              <a:t> </a:t>
            </a:r>
          </a:p>
          <a:p>
            <a:pPr eaLnBrk="1" hangingPunct="1"/>
            <a:endParaRPr lang="ru-RU" altLang="ru-RU" sz="1400"/>
          </a:p>
        </p:txBody>
      </p:sp>
      <p:sp>
        <p:nvSpPr>
          <p:cNvPr id="115717" name="Прямоугольник 3"/>
          <p:cNvSpPr>
            <a:spLocks noChangeArrowheads="1"/>
          </p:cNvSpPr>
          <p:nvPr/>
        </p:nvSpPr>
        <p:spPr bwMode="auto">
          <a:xfrm>
            <a:off x="319088" y="4321175"/>
            <a:ext cx="85613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Дети 3 и 6 лет в исследовании К. Дион (Dion, 1973) утверждали, что их привлекательные сверстники дружелюбны, не любят драться и кричать, не ударят другого, даже если тот ударит первым. И наоборот, они считали, что непривлекательные дети любят пугать других и способны причинить другому человеку боль даже без разумной причины. Эксперименты показывают, что люди не становятся более объективными с возрастом. </a:t>
            </a:r>
          </a:p>
        </p:txBody>
      </p:sp>
      <p:sp>
        <p:nvSpPr>
          <p:cNvPr id="115718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7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20807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776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7763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369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3386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/>
              <a:t>Физически привлекательные люди воспринимаются как более сообразительные, успешные, общительные и с более высокой самооценкой и лучшим психическим здоровьем. </a:t>
            </a:r>
            <a:r>
              <a:rPr lang="ru-RU" altLang="ru-RU" sz="1400"/>
              <a:t> </a:t>
            </a:r>
          </a:p>
          <a:p>
            <a:pPr eaLnBrk="1" hangingPunct="1"/>
            <a:endParaRPr lang="ru-RU" altLang="ru-RU" sz="1400"/>
          </a:p>
        </p:txBody>
      </p:sp>
      <p:sp>
        <p:nvSpPr>
          <p:cNvPr id="117765" name="Прямоугольник 3"/>
          <p:cNvSpPr>
            <a:spLocks noChangeArrowheads="1"/>
          </p:cNvSpPr>
          <p:nvPr/>
        </p:nvSpPr>
        <p:spPr bwMode="auto">
          <a:xfrm>
            <a:off x="319088" y="4321175"/>
            <a:ext cx="8561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Обнаружена стабильная значимая связь привлекательности и представлений о здоровье для для всех групп испытуемых. Показано, что лица, которые, по мнению испытуемых, получают более высокие баллы по привлекательности, оцениваются как более здоровые, и наоборот. </a:t>
            </a:r>
          </a:p>
        </p:txBody>
      </p:sp>
      <p:sp>
        <p:nvSpPr>
          <p:cNvPr id="117766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83502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198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1981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0338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554537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/>
              <a:t>Привлекательным людям приписываются более высокий уровень здоровья, силы, открытости, честности, смелости, альтруизма и интеллекта. В то же время верна и обратная ситуация - положительным героям соответствуют более привлекательные лица, чем отрицательным. </a:t>
            </a:r>
          </a:p>
          <a:p>
            <a:pPr eaLnBrk="1" hangingPunct="1"/>
            <a:endParaRPr lang="ru-RU" altLang="ru-RU" sz="2000"/>
          </a:p>
        </p:txBody>
      </p:sp>
      <p:sp>
        <p:nvSpPr>
          <p:cNvPr id="119813" name="Прямоугольник 2"/>
          <p:cNvSpPr>
            <a:spLocks noChangeArrowheads="1"/>
          </p:cNvSpPr>
          <p:nvPr/>
        </p:nvSpPr>
        <p:spPr bwMode="auto">
          <a:xfrm>
            <a:off x="269875" y="4581525"/>
            <a:ext cx="87661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 ряде исследований, выполненных европейскими и американскими психологами, было показано, что, начиная с раннего детства, мультфильмы, а позже фильмы и музыкальные клипы предлагают весьма однозначный образ позитивного героя-красивого, сильного, умного и решительного. Даже в произведениях классической литературы прослеживается тенденция изображать положительных действующих лиц более привлекательными, чем отрицательных.  </a:t>
            </a:r>
          </a:p>
        </p:txBody>
      </p:sp>
      <p:sp>
        <p:nvSpPr>
          <p:cNvPr id="119814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232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18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2185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376363"/>
            <a:ext cx="40338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Прямоугольник 7"/>
          <p:cNvSpPr>
            <a:spLocks noChangeArrowheads="1"/>
          </p:cNvSpPr>
          <p:nvPr/>
        </p:nvSpPr>
        <p:spPr bwMode="auto">
          <a:xfrm>
            <a:off x="4481513" y="1428750"/>
            <a:ext cx="45545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/>
              <a:t>Критерии привлекательности:</a:t>
            </a:r>
          </a:p>
          <a:p>
            <a:pPr eaLnBrk="1" hangingPunct="1"/>
            <a:endParaRPr lang="ru-RU" altLang="ru-RU" sz="2000"/>
          </a:p>
          <a:p>
            <a:pPr eaLnBrk="1" hangingPunct="1"/>
            <a:r>
              <a:rPr lang="ru-RU" altLang="ru-RU" sz="2000"/>
              <a:t>Речь идет о симметричности, усредненности и уровне выраженности половых черт. </a:t>
            </a:r>
          </a:p>
          <a:p>
            <a:pPr eaLnBrk="1" hangingPunct="1"/>
            <a:endParaRPr lang="ru-RU" altLang="ru-RU" sz="2000"/>
          </a:p>
          <a:p>
            <a:pPr eaLnBrk="1" hangingPunct="1"/>
            <a:r>
              <a:rPr lang="ru-RU" altLang="ru-RU" sz="2000"/>
              <a:t>1) Симметричность отражает стабильность развития организма. </a:t>
            </a:r>
          </a:p>
        </p:txBody>
      </p:sp>
      <p:sp>
        <p:nvSpPr>
          <p:cNvPr id="121861" name="Прямоугольник 2"/>
          <p:cNvSpPr>
            <a:spLocks noChangeArrowheads="1"/>
          </p:cNvSpPr>
          <p:nvPr/>
        </p:nvSpPr>
        <p:spPr bwMode="auto">
          <a:xfrm>
            <a:off x="269875" y="4089400"/>
            <a:ext cx="87661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2) Усредненность. Привлекательность усредненных лиц была впервые продемонстрирована Ф. Гальтоном в 1883 г. при работе с композитными фотоизображениями и с тех пор неоднократно подтверждена экспериментами (например, Langlois, Roggman, 1990).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3) Уровень  выраженности половых черт </a:t>
            </a:r>
          </a:p>
          <a:p>
            <a:pPr eaLnBrk="1" hangingPunct="1"/>
            <a:endParaRPr lang="ru-RU" altLang="ru-RU"/>
          </a:p>
        </p:txBody>
      </p:sp>
      <p:sp>
        <p:nvSpPr>
          <p:cNvPr id="12186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232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18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186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592546"/>
            <a:ext cx="4107659" cy="4632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6467" y="1646809"/>
            <a:ext cx="399500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Характерные черты женского </a:t>
            </a:r>
          </a:p>
          <a:p>
            <a:r>
              <a:rPr lang="ru-RU"/>
              <a:t>"сексуального лица" в сравнении с </a:t>
            </a:r>
          </a:p>
          <a:p>
            <a:r>
              <a:rPr lang="ru-RU"/>
              <a:t>«несексуальным лицом":</a:t>
            </a:r>
          </a:p>
          <a:p>
            <a:r>
              <a:rPr lang="ru-RU"/>
              <a:t> </a:t>
            </a:r>
          </a:p>
          <a:p>
            <a:r>
              <a:rPr lang="ru-RU"/>
              <a:t>Загорелая кожа </a:t>
            </a:r>
          </a:p>
          <a:p>
            <a:r>
              <a:rPr lang="ru-RU"/>
              <a:t>Узкой формой лица  </a:t>
            </a:r>
          </a:p>
          <a:p>
            <a:r>
              <a:rPr lang="ru-RU"/>
              <a:t>Меньшее количество жиров </a:t>
            </a:r>
          </a:p>
          <a:p>
            <a:r>
              <a:rPr lang="ru-RU"/>
              <a:t>Более полные губы </a:t>
            </a:r>
          </a:p>
          <a:p>
            <a:r>
              <a:rPr lang="ru-RU"/>
              <a:t>Чуть большее расстояние глаз </a:t>
            </a:r>
          </a:p>
          <a:p>
            <a:r>
              <a:rPr lang="ru-RU"/>
              <a:t>Темные, более узкие брови </a:t>
            </a:r>
          </a:p>
          <a:p>
            <a:r>
              <a:rPr lang="ru-RU"/>
              <a:t>Более длинные и темные ресницы </a:t>
            </a:r>
          </a:p>
          <a:p>
            <a:r>
              <a:rPr lang="ru-RU"/>
              <a:t>Более высокие скулы </a:t>
            </a:r>
          </a:p>
          <a:p>
            <a:r>
              <a:rPr lang="ru-RU"/>
              <a:t>Более узкий нос </a:t>
            </a:r>
          </a:p>
          <a:p>
            <a:r>
              <a:rPr lang="ru-RU"/>
              <a:t>Без мешков под глазами </a:t>
            </a:r>
          </a:p>
          <a:p>
            <a:r>
              <a:rPr lang="ru-RU"/>
              <a:t>Более тонкие веки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0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232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18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186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22632"/>
            <a:ext cx="3816424" cy="4972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6746" y="1684437"/>
            <a:ext cx="505298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Характеристика мужского </a:t>
            </a:r>
          </a:p>
          <a:p>
            <a:r>
              <a:rPr lang="ru-RU"/>
              <a:t>"сексуального лица" в сравнении с </a:t>
            </a:r>
          </a:p>
          <a:p>
            <a:r>
              <a:rPr lang="ru-RU"/>
              <a:t>" несексуальным лицом": </a:t>
            </a:r>
          </a:p>
          <a:p>
            <a:r>
              <a:rPr lang="ru-RU"/>
              <a:t> </a:t>
            </a:r>
          </a:p>
          <a:p>
            <a:r>
              <a:rPr lang="ru-RU"/>
              <a:t>Коричневая кожа </a:t>
            </a:r>
          </a:p>
          <a:p>
            <a:r>
              <a:rPr lang="ru-RU"/>
              <a:t>Узкая форма лица  </a:t>
            </a:r>
          </a:p>
          <a:p>
            <a:r>
              <a:rPr lang="ru-RU"/>
              <a:t>Меньшее количество жиров </a:t>
            </a:r>
          </a:p>
          <a:p>
            <a:r>
              <a:rPr lang="ru-RU"/>
              <a:t>Более полные и симметричные губы </a:t>
            </a:r>
          </a:p>
          <a:p>
            <a:r>
              <a:rPr lang="ru-RU"/>
              <a:t>Темные брови </a:t>
            </a:r>
          </a:p>
          <a:p>
            <a:r>
              <a:rPr lang="ru-RU"/>
              <a:t>Больше и темнее ресницы </a:t>
            </a:r>
          </a:p>
          <a:p>
            <a:r>
              <a:rPr lang="ru-RU"/>
              <a:t>Верхняя половина лица шире по отношению </a:t>
            </a:r>
          </a:p>
          <a:p>
            <a:r>
              <a:rPr lang="ru-RU"/>
              <a:t>к нижней </a:t>
            </a:r>
          </a:p>
          <a:p>
            <a:r>
              <a:rPr lang="ru-RU"/>
              <a:t>Более высокие скулы </a:t>
            </a:r>
          </a:p>
          <a:p>
            <a:r>
              <a:rPr lang="ru-RU"/>
              <a:t>Выступающая нижняя челюсть </a:t>
            </a:r>
          </a:p>
          <a:p>
            <a:r>
              <a:rPr lang="ru-RU"/>
              <a:t>Более выпуклый подбородок </a:t>
            </a:r>
          </a:p>
          <a:p>
            <a:r>
              <a:rPr lang="ru-RU"/>
              <a:t>Не отступающие брови</a:t>
            </a:r>
          </a:p>
          <a:p>
            <a:r>
              <a:rPr lang="ru-RU"/>
              <a:t>Более тонкие веки 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7232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185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1862" name="Прямоугольник 8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5605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Темперамент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23907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345363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/>
          </p:cNvSpPr>
          <p:nvPr/>
        </p:nvSpPr>
        <p:spPr bwMode="auto">
          <a:xfrm>
            <a:off x="107504" y="188640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2"/>
              <a:buChar char=""/>
              <a:defRPr kumimoji="1" sz="27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charset="0"/>
              <a:buChar char="◦"/>
              <a:defRPr kumimoji="1" sz="23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charset="2"/>
              <a:buChar char=""/>
              <a:defRPr kumimoji="1" sz="21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 sz="1900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charset="2"/>
              <a:buChar char=""/>
              <a:defRPr kumimoji="1">
                <a:solidFill>
                  <a:schemeClr val="tx1"/>
                </a:solidFill>
                <a:latin typeface="Lucida Sans Unicode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None/>
            </a:pPr>
            <a:r>
              <a:rPr lang="ru-RU" altLang="ru-RU" sz="2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</a:rPr>
              <a:t>УРОК 4</a:t>
            </a:r>
            <a:endParaRPr kumimoji="0" lang="ru-RU" altLang="ru-RU" sz="2800" b="1">
              <a:latin typeface="Arial" charset="0"/>
            </a:endParaRP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517" y="591285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76264" y="1823386"/>
            <a:ext cx="66064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Психологическое </a:t>
            </a:r>
            <a:r>
              <a:rPr lang="ru-RU" b="1">
                <a:effectLst/>
                <a:latin typeface="Calibri" charset="0"/>
                <a:ea typeface="Calibri" charset="0"/>
                <a:cs typeface="Times New Roman" charset="0"/>
              </a:rPr>
              <a:t>восприятие лица: </a:t>
            </a:r>
            <a:r>
              <a:rPr lang="ru-RU">
                <a:effectLst/>
                <a:latin typeface="Calibri" charset="0"/>
                <a:ea typeface="Calibri" charset="0"/>
                <a:cs typeface="Times New Roman" charset="0"/>
              </a:rPr>
              <a:t>эстетика, симметрия и иллюзии. Пропорции и отношения частей лица друг к другу. Какое лицо считается красивым и привлекательным, а какое – уверенным и мужественным. Особенности </a:t>
            </a:r>
            <a:r>
              <a:rPr lang="ru-RU" b="1">
                <a:effectLst/>
                <a:latin typeface="Calibri" charset="0"/>
                <a:ea typeface="Calibri" charset="0"/>
                <a:cs typeface="Times New Roman" charset="0"/>
              </a:rPr>
              <a:t>отражения в лице личностных качеств.</a:t>
            </a:r>
            <a:endParaRPr lang="ru-RU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356054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Темперамент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639583"/>
            <a:ext cx="6660232" cy="44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9692" y="-99392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53344"/>
            <a:ext cx="6783652" cy="54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9692" y="-99392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Усредненные лица</a:t>
            </a:r>
          </a:p>
        </p:txBody>
      </p:sp>
      <p:sp>
        <p:nvSpPr>
          <p:cNvPr id="12390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492875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50" y="1189179"/>
            <a:ext cx="7122244" cy="51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98356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Феминные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и </a:t>
            </a:r>
            <a:r>
              <a:rPr lang="ru-RU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маскулинные</a:t>
            </a: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лица</a:t>
            </a:r>
          </a:p>
        </p:txBody>
      </p:sp>
      <p:sp>
        <p:nvSpPr>
          <p:cNvPr id="12595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9287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2595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238250"/>
            <a:ext cx="705485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Волевые качества и интеллигентность</a:t>
            </a:r>
          </a:p>
        </p:txBody>
      </p:sp>
      <p:sp>
        <p:nvSpPr>
          <p:cNvPr id="15053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2250" y="641667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5053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653088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психопатов</a:t>
            </a:r>
          </a:p>
        </p:txBody>
      </p:sp>
      <p:sp>
        <p:nvSpPr>
          <p:cNvPr id="15872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67175" y="6410325"/>
            <a:ext cx="5076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158723" name="Прямоугольник 2"/>
          <p:cNvSpPr>
            <a:spLocks noChangeArrowheads="1"/>
          </p:cNvSpPr>
          <p:nvPr/>
        </p:nvSpPr>
        <p:spPr bwMode="auto">
          <a:xfrm>
            <a:off x="474663" y="1341438"/>
            <a:ext cx="8015287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100"/>
              <a:t>Согласно психологам существует три личностные характеристики, которые мы обычно приписываем плохим парням и стервозным девушкам, называемым «темной триадой»:</a:t>
            </a:r>
          </a:p>
          <a:p>
            <a:pPr eaLnBrk="1" hangingPunct="1"/>
            <a:r>
              <a:rPr lang="ru-RU" altLang="ru-RU" sz="2100"/>
              <a:t>1. Нарциссизм — завышенное самомнение, уверенность в том, что вам все что-то должны, отсутствие сопереживания и эгоизм</a:t>
            </a:r>
          </a:p>
          <a:p>
            <a:pPr eaLnBrk="1" hangingPunct="1"/>
            <a:r>
              <a:rPr lang="ru-RU" altLang="ru-RU" sz="2100"/>
              <a:t>2. Психопатия – поиск острых ощущений, первичная форма эгоизма, черствость, поверхностное обаяние и беспощадность</a:t>
            </a:r>
          </a:p>
          <a:p>
            <a:pPr eaLnBrk="1" hangingPunct="1"/>
            <a:r>
              <a:rPr lang="ru-RU" altLang="ru-RU" sz="2100"/>
              <a:t>3. Макиавеллизм – манипуляция и эксплуатация других, циничное пренебрежение морали, ориентация на собственные и интересы и хитрость</a:t>
            </a:r>
          </a:p>
          <a:p>
            <a:pPr eaLnBrk="1" hangingPunct="1"/>
            <a:endParaRPr lang="ru-RU" altLang="ru-RU" sz="2100"/>
          </a:p>
          <a:p>
            <a:pPr eaLnBrk="1" hangingPunct="1"/>
            <a:r>
              <a:rPr lang="ru-RU" altLang="ru-RU" sz="2100"/>
              <a:t>Как оказалось, все эти характеристики делают нашу внешность привлекательнее для других.</a:t>
            </a:r>
          </a:p>
          <a:p>
            <a:pPr eaLnBrk="1" hangingPunct="1"/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158724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0"/>
            <a:ext cx="9324528" cy="1052736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 психопатов</a:t>
            </a:r>
          </a:p>
        </p:txBody>
      </p:sp>
      <p:sp>
        <p:nvSpPr>
          <p:cNvPr id="16077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3838" y="6392863"/>
            <a:ext cx="50752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pic>
        <p:nvPicPr>
          <p:cNvPr id="16077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86606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80728"/>
            <a:ext cx="4468862" cy="53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5" y="859198"/>
            <a:ext cx="4658965" cy="54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78" y="824188"/>
            <a:ext cx="4002485" cy="55686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824188"/>
            <a:ext cx="3953843" cy="55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180694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en-US" sz="33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«Научная физиогномика»</a:t>
            </a:r>
          </a:p>
        </p:txBody>
      </p:sp>
      <p:sp>
        <p:nvSpPr>
          <p:cNvPr id="890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 bwMode="auto">
          <a:xfrm>
            <a:off x="2925763" y="1624013"/>
            <a:ext cx="3097212" cy="1008062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 человека и его лица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65100" y="4292600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«Биологическое»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3052763" y="4321175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«Социальное»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5940425" y="4292600"/>
            <a:ext cx="28797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«Психологическое»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восприятие</a:t>
            </a:r>
          </a:p>
        </p:txBody>
      </p:sp>
      <p:sp>
        <p:nvSpPr>
          <p:cNvPr id="10" name="Стрелка вправо 9"/>
          <p:cNvSpPr/>
          <p:nvPr/>
        </p:nvSpPr>
        <p:spPr>
          <a:xfrm rot="8517222">
            <a:off x="1604963" y="3330575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239283">
            <a:off x="6248400" y="3271838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861594" y="3272632"/>
            <a:ext cx="1225550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9098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04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960162"/>
            <a:ext cx="3904754" cy="54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26" y="1510672"/>
            <a:ext cx="5273348" cy="4715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925658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/>
              <a:t>Симметрия</a:t>
            </a:r>
          </a:p>
        </p:txBody>
      </p:sp>
    </p:spTree>
    <p:extLst>
      <p:ext uri="{BB962C8B-B14F-4D97-AF65-F5344CB8AC3E}">
        <p14:creationId xmlns:p14="http://schemas.microsoft.com/office/powerpoint/2010/main" val="9002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8694"/>
            <a:ext cx="6660232" cy="4975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965082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/>
              <a:t>Симметрия</a:t>
            </a:r>
          </a:p>
        </p:txBody>
      </p:sp>
    </p:spTree>
    <p:extLst>
      <p:ext uri="{BB962C8B-B14F-4D97-AF65-F5344CB8AC3E}">
        <p14:creationId xmlns:p14="http://schemas.microsoft.com/office/powerpoint/2010/main" val="6134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81817"/>
            <a:ext cx="3679428" cy="4992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925658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/>
              <a:t>Симметрия</a:t>
            </a:r>
          </a:p>
        </p:txBody>
      </p:sp>
    </p:spTree>
    <p:extLst>
      <p:ext uri="{BB962C8B-B14F-4D97-AF65-F5344CB8AC3E}">
        <p14:creationId xmlns:p14="http://schemas.microsoft.com/office/powerpoint/2010/main" val="20486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4" y="908720"/>
            <a:ext cx="4607717" cy="54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2" y="1066911"/>
            <a:ext cx="4306168" cy="53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59047"/>
            <a:ext cx="5170016" cy="55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60713"/>
            <a:ext cx="4104456" cy="54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" y="1255403"/>
            <a:ext cx="7218674" cy="50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7803324" cy="526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363838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Лицо и «биологическое восприятие»,</a:t>
            </a:r>
            <a:endParaRPr lang="en-US" sz="38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Первое впечатление</a:t>
            </a:r>
          </a:p>
        </p:txBody>
      </p:sp>
      <p:sp>
        <p:nvSpPr>
          <p:cNvPr id="901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68788" y="6492875"/>
            <a:ext cx="48752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5" name="Подзаголовок 6"/>
          <p:cNvSpPr txBox="1">
            <a:spLocks/>
          </p:cNvSpPr>
          <p:nvPr/>
        </p:nvSpPr>
        <p:spPr bwMode="auto">
          <a:xfrm>
            <a:off x="2925763" y="1828800"/>
            <a:ext cx="3097212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Первое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впечатление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161925" y="5013325"/>
            <a:ext cx="2665413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Доверие - недоверие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3019425" y="5013325"/>
            <a:ext cx="2663825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Статус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(доминантность)</a:t>
            </a: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5862638" y="5013325"/>
            <a:ext cx="2881312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Привлекательность</a:t>
            </a:r>
          </a:p>
        </p:txBody>
      </p:sp>
      <p:sp>
        <p:nvSpPr>
          <p:cNvPr id="10" name="Стрелка вправо 9"/>
          <p:cNvSpPr/>
          <p:nvPr/>
        </p:nvSpPr>
        <p:spPr>
          <a:xfrm rot="8517222">
            <a:off x="1936750" y="3795713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239283">
            <a:off x="5862638" y="3719513"/>
            <a:ext cx="12255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759994" y="3764757"/>
            <a:ext cx="1225550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006125">
            <a:off x="6102350" y="2027238"/>
            <a:ext cx="828675" cy="411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" name="Подзаголовок 6"/>
          <p:cNvSpPr txBox="1">
            <a:spLocks/>
          </p:cNvSpPr>
          <p:nvPr/>
        </p:nvSpPr>
        <p:spPr bwMode="auto">
          <a:xfrm>
            <a:off x="6792913" y="2532063"/>
            <a:ext cx="2268537" cy="1008062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Феминность,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Маскулинность</a:t>
            </a:r>
          </a:p>
        </p:txBody>
      </p:sp>
      <p:sp>
        <p:nvSpPr>
          <p:cNvPr id="16" name="Подзаголовок 6"/>
          <p:cNvSpPr txBox="1">
            <a:spLocks/>
          </p:cNvSpPr>
          <p:nvPr/>
        </p:nvSpPr>
        <p:spPr bwMode="auto">
          <a:xfrm>
            <a:off x="161925" y="2552700"/>
            <a:ext cx="2268538" cy="1008063"/>
          </a:xfrm>
          <a:prstGeom prst="rect">
            <a:avLst/>
          </a:prstGeom>
          <a:solidFill>
            <a:srgbClr val="D9D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rgbClr val="17375E"/>
                </a:solidFill>
              </a:rPr>
              <a:t>Опасность - безопасность</a:t>
            </a:r>
          </a:p>
        </p:txBody>
      </p:sp>
      <p:sp>
        <p:nvSpPr>
          <p:cNvPr id="17" name="Стрелка вправо 16"/>
          <p:cNvSpPr/>
          <p:nvPr/>
        </p:nvSpPr>
        <p:spPr>
          <a:xfrm rot="9827152">
            <a:off x="1908175" y="2003425"/>
            <a:ext cx="814388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0126" name="Прямоугольник 1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1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93912"/>
            <a:ext cx="783948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2" y="908720"/>
            <a:ext cx="8205597" cy="54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32" y="895674"/>
            <a:ext cx="4039468" cy="54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98950"/>
            <a:ext cx="5487515" cy="53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118448" cy="54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99392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Нейроэстетика и пропорции лица</a:t>
            </a: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66" y="935418"/>
            <a:ext cx="5644232" cy="54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Заголовок 3"/>
          <p:cNvSpPr>
            <a:spLocks noGrp="1"/>
          </p:cNvSpPr>
          <p:nvPr>
            <p:ph type="title"/>
          </p:nvPr>
        </p:nvSpPr>
        <p:spPr>
          <a:xfrm>
            <a:off x="0" y="3933825"/>
            <a:ext cx="8991600" cy="1303338"/>
          </a:xfrm>
        </p:spPr>
        <p:txBody>
          <a:bodyPr/>
          <a:lstStyle/>
          <a:p>
            <a:r>
              <a:rPr lang="ru-RU" altLang="ru-RU" sz="3500" b="1">
                <a:solidFill>
                  <a:srgbClr val="002060"/>
                </a:solidFill>
              </a:rPr>
              <a:t>Проверенные модели физиогномики, (корреляции с </a:t>
            </a:r>
            <a:r>
              <a:rPr lang="en-US" altLang="ru-RU" sz="3500" b="1">
                <a:solidFill>
                  <a:srgbClr val="002060"/>
                </a:solidFill>
              </a:rPr>
              <a:t>Big5, </a:t>
            </a:r>
            <a:r>
              <a:rPr lang="ru-RU" altLang="ru-RU" sz="3500" b="1">
                <a:solidFill>
                  <a:srgbClr val="002060"/>
                </a:solidFill>
              </a:rPr>
              <a:t>по </a:t>
            </a:r>
            <a:r>
              <a:rPr lang="en-US" altLang="ru-RU" sz="3500" b="1">
                <a:solidFill>
                  <a:srgbClr val="002060"/>
                </a:solidFill>
              </a:rPr>
              <a:t>Faception)</a:t>
            </a:r>
            <a:endParaRPr lang="ru-RU" altLang="ru-RU" sz="3500" b="1">
              <a:solidFill>
                <a:srgbClr val="002060"/>
              </a:solidFill>
            </a:endParaRPr>
          </a:p>
        </p:txBody>
      </p:sp>
      <p:sp>
        <p:nvSpPr>
          <p:cNvPr id="19046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04664"/>
            <a:ext cx="9144000" cy="119675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«Психологическое» восприятия лица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Faception</a:t>
            </a:r>
            <a:r>
              <a:rPr lang="en-US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 </a:t>
            </a: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  <a:sym typeface="Symbol" charset="2"/>
              </a:rPr>
              <a:t></a:t>
            </a:r>
            <a:r>
              <a:rPr lang="ru-RU" sz="4000" dirty="0"/>
              <a:t> </a:t>
            </a:r>
            <a:r>
              <a:rPr lang="en-US" sz="3800" b="1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b="1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190468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07777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914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9149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638333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159851"/>
            <a:ext cx="9324528" cy="83671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FaceReader, Faception, </a:t>
            </a: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ИП РАН</a:t>
            </a:r>
          </a:p>
        </p:txBody>
      </p:sp>
      <p:sp>
        <p:nvSpPr>
          <p:cNvPr id="1935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492500" y="6492875"/>
            <a:ext cx="5651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193539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706755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Заголовок 3"/>
          <p:cNvSpPr>
            <a:spLocks noGrp="1"/>
          </p:cNvSpPr>
          <p:nvPr>
            <p:ph type="title"/>
          </p:nvPr>
        </p:nvSpPr>
        <p:spPr>
          <a:xfrm>
            <a:off x="127000" y="188913"/>
            <a:ext cx="8991600" cy="1008062"/>
          </a:xfrm>
        </p:spPr>
        <p:txBody>
          <a:bodyPr/>
          <a:lstStyle/>
          <a:p>
            <a:r>
              <a:rPr lang="en-US" altLang="ru-RU" sz="3500" b="1">
                <a:solidFill>
                  <a:srgbClr val="002060"/>
                </a:solidFill>
              </a:rPr>
              <a:t>BIG-5</a:t>
            </a:r>
            <a:endParaRPr lang="ru-RU" altLang="ru-RU" sz="3500" b="1">
              <a:solidFill>
                <a:srgbClr val="002060"/>
              </a:solidFill>
            </a:endParaRPr>
          </a:p>
        </p:txBody>
      </p:sp>
      <p:sp>
        <p:nvSpPr>
          <p:cNvPr id="19558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95587" name="Прямоугольник 1"/>
          <p:cNvSpPr>
            <a:spLocks noChangeArrowheads="1"/>
          </p:cNvSpPr>
          <p:nvPr/>
        </p:nvSpPr>
        <p:spPr bwMode="auto">
          <a:xfrm>
            <a:off x="661988" y="1484313"/>
            <a:ext cx="79200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222222"/>
                </a:solidFill>
                <a:latin typeface="Arial" charset="0"/>
              </a:rPr>
              <a:t>Больша́я пятёрка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— диспозициональная модель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личности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человека. Продолжает линию исследований, начатую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Г. Олпортом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Г. Айзенком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и </a:t>
            </a:r>
            <a:r>
              <a:rPr lang="ru-RU" altLang="ru-RU">
                <a:solidFill>
                  <a:srgbClr val="0B0080"/>
                </a:solidFill>
                <a:latin typeface="Arial" charset="0"/>
              </a:rPr>
              <a:t>Р. Кэттелом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 предполагавшими, что личность характеризует меру индивидуальных различий человека в степени и форме адаптации к социальной среде с учетом биологических свойств индивида.</a:t>
            </a:r>
          </a:p>
          <a:p>
            <a:pPr eaLnBrk="1" hangingPunct="1"/>
            <a:endParaRPr lang="en-US" altLang="ru-RU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>
                <a:solidFill>
                  <a:srgbClr val="222222"/>
                </a:solidFill>
                <a:latin typeface="Arial" charset="0"/>
              </a:rPr>
              <a:t>В соответствии с названием, модель предполагает, что личность человека включает в себя пять общих и относительно независимых черт (диспозиций):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0B0080"/>
                </a:solidFill>
                <a:latin typeface="Arial" charset="0"/>
              </a:rPr>
              <a:t>экстраверсию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доброжелательность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(дружелюбие, способность прийти к согласию),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добросовестность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(сознательность),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0B0080"/>
                </a:solidFill>
                <a:latin typeface="Arial" charset="0"/>
              </a:rPr>
              <a:t>нейротизм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(противоположный полюс - эмоциональная стабильность)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A55858"/>
                </a:solidFill>
                <a:latin typeface="Arial" charset="0"/>
              </a:rPr>
              <a:t>открытость опыту</a:t>
            </a:r>
            <a:r>
              <a:rPr lang="ru-RU" altLang="ru-RU">
                <a:solidFill>
                  <a:srgbClr val="222222"/>
                </a:solidFill>
                <a:latin typeface="Arial" charset="0"/>
              </a:rPr>
              <a:t> (интеллект).</a:t>
            </a:r>
          </a:p>
        </p:txBody>
      </p:sp>
      <p:sp>
        <p:nvSpPr>
          <p:cNvPr id="195588" name="Прямоугольник 4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4345" y="269036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8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8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Доверие. Симметрия</a:t>
            </a:r>
          </a:p>
        </p:txBody>
      </p:sp>
      <p:sp>
        <p:nvSpPr>
          <p:cNvPr id="9113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pic>
        <p:nvPicPr>
          <p:cNvPr id="9113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78013"/>
            <a:ext cx="38608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4572000" y="1484313"/>
            <a:ext cx="3871913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ru-RU" altLang="ru-RU" sz="2400"/>
              <a:t>Люди cклонны доверять тем, у кого лицо симметрично и не имеет выраженных диспропорциональных элементов, особенно в нижней части лица </a:t>
            </a:r>
          </a:p>
          <a:p>
            <a:pPr>
              <a:buFont typeface="Arial" charset="0"/>
              <a:buNone/>
            </a:pPr>
            <a:r>
              <a:rPr lang="ru-RU" altLang="ru-RU" sz="2400"/>
              <a:t>(Барабанщиков, Хрисанфова, Дивеев, 2015)</a:t>
            </a:r>
          </a:p>
        </p:txBody>
      </p:sp>
      <p:sp>
        <p:nvSpPr>
          <p:cNvPr id="91141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Заголовок 3"/>
          <p:cNvSpPr>
            <a:spLocks noGrp="1"/>
          </p:cNvSpPr>
          <p:nvPr>
            <p:ph type="title"/>
          </p:nvPr>
        </p:nvSpPr>
        <p:spPr>
          <a:xfrm>
            <a:off x="152400" y="363538"/>
            <a:ext cx="8991600" cy="620712"/>
          </a:xfrm>
        </p:spPr>
        <p:txBody>
          <a:bodyPr/>
          <a:lstStyle/>
          <a:p>
            <a:r>
              <a:rPr lang="en-US" altLang="ru-RU" sz="3500" b="1">
                <a:solidFill>
                  <a:srgbClr val="002060"/>
                </a:solidFill>
              </a:rPr>
              <a:t>BIG-5</a:t>
            </a:r>
            <a:r>
              <a:rPr lang="ru-RU" altLang="ru-RU" sz="3500" b="1">
                <a:solidFill>
                  <a:srgbClr val="002060"/>
                </a:solidFill>
              </a:rPr>
              <a:t>, субшкалы</a:t>
            </a:r>
          </a:p>
        </p:txBody>
      </p:sp>
      <p:sp>
        <p:nvSpPr>
          <p:cNvPr id="1966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92875"/>
            <a:ext cx="543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96611" name="Прямоугольник 1"/>
          <p:cNvSpPr>
            <a:spLocks noChangeArrowheads="1"/>
          </p:cNvSpPr>
          <p:nvPr/>
        </p:nvSpPr>
        <p:spPr bwMode="auto">
          <a:xfrm>
            <a:off x="1214438" y="1166813"/>
            <a:ext cx="37433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Экстраверсия / Интроверсия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сердечность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общительность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настойчивость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активность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возбуждение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оптимизм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Сотрудничество (дружелюбие)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доверие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честность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альтруизм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уступчивость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скромность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чуткость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Добросовестность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компетентность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организованность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приверженность долгу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самодисциплина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аналитичность</a:t>
            </a:r>
          </a:p>
        </p:txBody>
      </p:sp>
      <p:sp>
        <p:nvSpPr>
          <p:cNvPr id="196612" name="Прямоугольник 4"/>
          <p:cNvSpPr>
            <a:spLocks noChangeArrowheads="1"/>
          </p:cNvSpPr>
          <p:nvPr/>
        </p:nvSpPr>
        <p:spPr bwMode="auto">
          <a:xfrm>
            <a:off x="4932363" y="1997075"/>
            <a:ext cx="3743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Нейротизм / эмоц. стабильность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тревожность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враждебность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депрессивность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пессимизм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импульсивность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ранимость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  <a:p>
            <a:pPr eaLnBrk="1" hangingPunct="1"/>
            <a:r>
              <a:rPr lang="ru-RU" altLang="ru-RU" sz="1600" b="1">
                <a:solidFill>
                  <a:srgbClr val="222222"/>
                </a:solidFill>
                <a:latin typeface="Arial" charset="0"/>
              </a:rPr>
              <a:t>Открытость опыту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фантазия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эстетика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чувственность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действия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сильные / слабые ценности</a:t>
            </a:r>
          </a:p>
          <a:p>
            <a:pPr eaLnBrk="1" hangingPunct="1"/>
            <a:r>
              <a:rPr lang="ru-RU" altLang="ru-RU" sz="1600">
                <a:solidFill>
                  <a:srgbClr val="222222"/>
                </a:solidFill>
                <a:latin typeface="Arial" charset="0"/>
              </a:rPr>
              <a:t>   - стабильность интересов</a:t>
            </a:r>
          </a:p>
          <a:p>
            <a:pPr eaLnBrk="1" hangingPunct="1"/>
            <a:endParaRPr lang="ru-RU" altLang="ru-RU" sz="1000">
              <a:solidFill>
                <a:srgbClr val="222222"/>
              </a:solidFill>
              <a:latin typeface="Arial" charset="0"/>
            </a:endParaRPr>
          </a:p>
        </p:txBody>
      </p:sp>
      <p:sp>
        <p:nvSpPr>
          <p:cNvPr id="196613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Заголовок 3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1227138"/>
          </a:xfrm>
        </p:spPr>
        <p:txBody>
          <a:bodyPr/>
          <a:lstStyle/>
          <a:p>
            <a:r>
              <a:rPr lang="ru-RU" altLang="ru-RU" sz="3500" b="1">
                <a:solidFill>
                  <a:srgbClr val="002060"/>
                </a:solidFill>
              </a:rPr>
              <a:t>Близко расположенные глаза</a:t>
            </a:r>
            <a:r>
              <a:rPr lang="en-US" altLang="ru-RU" sz="3500" b="1">
                <a:solidFill>
                  <a:srgbClr val="002060"/>
                </a:solidFill>
              </a:rPr>
              <a:t>,</a:t>
            </a:r>
            <a:br>
              <a:rPr lang="en-US" altLang="ru-RU" sz="3500" b="1">
                <a:solidFill>
                  <a:srgbClr val="002060"/>
                </a:solidFill>
              </a:rPr>
            </a:br>
            <a:r>
              <a:rPr lang="en-US" altLang="ru-RU" sz="3500" b="1">
                <a:solidFill>
                  <a:srgbClr val="002060"/>
                </a:solidFill>
              </a:rPr>
              <a:t>Faception</a:t>
            </a:r>
            <a:endParaRPr lang="ru-RU" altLang="ru-RU" sz="3500" b="1">
              <a:solidFill>
                <a:srgbClr val="002060"/>
              </a:solidFill>
            </a:endParaRPr>
          </a:p>
        </p:txBody>
      </p:sp>
      <p:sp>
        <p:nvSpPr>
          <p:cNvPr id="19968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51275" y="6394450"/>
            <a:ext cx="5292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pic>
        <p:nvPicPr>
          <p:cNvPr id="1028" name="Picture 4" descr="Картинки по запросу антон макар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4613"/>
            <a:ext cx="2895600" cy="458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3984625" y="2420938"/>
            <a:ext cx="1600200" cy="0"/>
          </a:xfrm>
          <a:prstGeom prst="line">
            <a:avLst/>
          </a:prstGeom>
          <a:noFill/>
          <a:ln w="25400">
            <a:solidFill>
              <a:schemeClr val="bg1">
                <a:lumMod val="65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013200" y="1524000"/>
            <a:ext cx="0" cy="23622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86" name="Прямоугольник 41"/>
          <p:cNvSpPr>
            <a:spLocks noChangeArrowheads="1"/>
          </p:cNvSpPr>
          <p:nvPr/>
        </p:nvSpPr>
        <p:spPr bwMode="auto">
          <a:xfrm>
            <a:off x="5435600" y="2225675"/>
            <a:ext cx="2419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внимание (+0,</a:t>
            </a:r>
            <a:r>
              <a:rPr lang="en-US" altLang="ru-RU"/>
              <a:t>4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концентрация (+0,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4013200" y="3716338"/>
            <a:ext cx="144780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88" name="Прямоугольник 45"/>
          <p:cNvSpPr>
            <a:spLocks noChangeArrowheads="1"/>
          </p:cNvSpPr>
          <p:nvPr/>
        </p:nvSpPr>
        <p:spPr bwMode="auto">
          <a:xfrm>
            <a:off x="5400675" y="1270000"/>
            <a:ext cx="3781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целеустремленность (+0,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</p:txBody>
      </p:sp>
      <p:sp>
        <p:nvSpPr>
          <p:cNvPr id="199689" name="Прямоугольник 46"/>
          <p:cNvSpPr>
            <a:spLocks noChangeArrowheads="1"/>
          </p:cNvSpPr>
          <p:nvPr/>
        </p:nvSpPr>
        <p:spPr bwMode="auto">
          <a:xfrm>
            <a:off x="5432425" y="3460750"/>
            <a:ext cx="2928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эмоциональность (-0,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раздражительность (-0,</a:t>
            </a:r>
            <a:r>
              <a:rPr lang="en-US" altLang="ru-RU"/>
              <a:t>4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sp>
        <p:nvSpPr>
          <p:cNvPr id="199690" name="Прямоугольник 48"/>
          <p:cNvSpPr>
            <a:spLocks noChangeArrowheads="1"/>
          </p:cNvSpPr>
          <p:nvPr/>
        </p:nvSpPr>
        <p:spPr bwMode="auto">
          <a:xfrm>
            <a:off x="5416550" y="1662113"/>
            <a:ext cx="2674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самоконтроль (+0,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828800" y="2590800"/>
            <a:ext cx="0" cy="12954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984625" y="1458913"/>
            <a:ext cx="144780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93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Картинки по запросу Райан Гослин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20357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0706" name="Содержимое 5"/>
          <p:cNvSpPr>
            <a:spLocks noGrp="1"/>
          </p:cNvSpPr>
          <p:nvPr>
            <p:ph sz="half" idx="2"/>
          </p:nvPr>
        </p:nvSpPr>
        <p:spPr>
          <a:xfrm>
            <a:off x="6438900" y="1309688"/>
            <a:ext cx="2514600" cy="1817687"/>
          </a:xfrm>
        </p:spPr>
        <p:txBody>
          <a:bodyPr/>
          <a:lstStyle/>
          <a:p>
            <a:r>
              <a:rPr lang="ru-RU" altLang="ru-RU"/>
              <a:t>Педантизм;</a:t>
            </a:r>
          </a:p>
          <a:p>
            <a:r>
              <a:rPr lang="ru-RU" altLang="ru-RU"/>
              <a:t>Детальность;</a:t>
            </a:r>
          </a:p>
          <a:p>
            <a:r>
              <a:rPr lang="ru-RU" altLang="ru-RU"/>
              <a:t>Расчетливость.</a:t>
            </a:r>
          </a:p>
        </p:txBody>
      </p:sp>
      <p:sp>
        <p:nvSpPr>
          <p:cNvPr id="20070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10000" y="6381750"/>
            <a:ext cx="5334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2362200" y="4876800"/>
            <a:ext cx="16002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2438400" y="2209800"/>
            <a:ext cx="0" cy="1371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10" name="Прямоугольник 41"/>
          <p:cNvSpPr>
            <a:spLocks noChangeArrowheads="1"/>
          </p:cNvSpPr>
          <p:nvPr/>
        </p:nvSpPr>
        <p:spPr bwMode="auto">
          <a:xfrm>
            <a:off x="3657600" y="1143000"/>
            <a:ext cx="2419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концентрация (</a:t>
            </a:r>
            <a:r>
              <a:rPr lang="en-US" altLang="ru-RU"/>
              <a:t>+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362200" y="3657600"/>
            <a:ext cx="1447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12" name="Прямоугольник 48"/>
          <p:cNvSpPr>
            <a:spLocks noChangeArrowheads="1"/>
          </p:cNvSpPr>
          <p:nvPr/>
        </p:nvSpPr>
        <p:spPr bwMode="auto">
          <a:xfrm>
            <a:off x="3810000" y="1828800"/>
            <a:ext cx="261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вспыльчивость (+0,</a:t>
            </a:r>
            <a:r>
              <a:rPr lang="en-US" altLang="ru-RU"/>
              <a:t>8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терпеливость (-0,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перфекционизм (</a:t>
            </a:r>
            <a:r>
              <a:rPr lang="en-US" altLang="ru-RU"/>
              <a:t>+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362200" y="3810000"/>
            <a:ext cx="0" cy="10668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438400" y="2209800"/>
            <a:ext cx="1371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68313" y="112713"/>
            <a:ext cx="82296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500" b="1">
                <a:solidFill>
                  <a:srgbClr val="002060"/>
                </a:solidFill>
                <a:latin typeface="Calibri" charset="0"/>
              </a:rPr>
              <a:t>Узкий нос</a:t>
            </a:r>
            <a:r>
              <a:rPr lang="en-US" altLang="ru-RU" sz="3500" b="1">
                <a:solidFill>
                  <a:srgbClr val="002060"/>
                </a:solidFill>
                <a:latin typeface="Calibri" charset="0"/>
              </a:rPr>
              <a:t>, Faception</a:t>
            </a:r>
            <a:r>
              <a:rPr lang="ru-RU" altLang="ru-RU" sz="3500" b="1">
                <a:solidFill>
                  <a:srgbClr val="002060"/>
                </a:solidFill>
                <a:latin typeface="Calibri" charset="0"/>
              </a:rPr>
              <a:t> </a:t>
            </a:r>
          </a:p>
        </p:txBody>
      </p:sp>
      <p:sp>
        <p:nvSpPr>
          <p:cNvPr id="200716" name="Прямоугольник 21"/>
          <p:cNvSpPr>
            <a:spLocks noChangeArrowheads="1"/>
          </p:cNvSpPr>
          <p:nvPr/>
        </p:nvSpPr>
        <p:spPr bwMode="auto">
          <a:xfrm>
            <a:off x="3810000" y="3200400"/>
            <a:ext cx="24653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внимание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осторожность (+0,</a:t>
            </a:r>
            <a:r>
              <a:rPr lang="en-US" altLang="ru-RU"/>
              <a:t>4</a:t>
            </a:r>
            <a:r>
              <a:rPr lang="ru-RU" altLang="ru-RU"/>
              <a:t>) </a:t>
            </a:r>
          </a:p>
          <a:p>
            <a:pPr eaLnBrk="1" hangingPunct="1"/>
            <a:r>
              <a:rPr lang="ru-RU" altLang="ru-RU"/>
              <a:t>активность (-0,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sp>
        <p:nvSpPr>
          <p:cNvPr id="200717" name="Прямоугольник 24"/>
          <p:cNvSpPr>
            <a:spLocks noChangeArrowheads="1"/>
          </p:cNvSpPr>
          <p:nvPr/>
        </p:nvSpPr>
        <p:spPr bwMode="auto">
          <a:xfrm>
            <a:off x="3962400" y="4495800"/>
            <a:ext cx="2089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легкомыслие (+0,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оптимизм (</a:t>
            </a:r>
            <a:r>
              <a:rPr lang="en-US" altLang="ru-RU"/>
              <a:t>-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 </a:t>
            </a:r>
          </a:p>
          <a:p>
            <a:pPr eaLnBrk="1" hangingPunct="1"/>
            <a:endParaRPr lang="ru-RU" alt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209800" y="1295400"/>
            <a:ext cx="0" cy="22098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209800" y="1295400"/>
            <a:ext cx="1447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20" name="Прямоугольник 1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2" descr="Картинки по запросу эшли гр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r="7233"/>
          <a:stretch>
            <a:fillRect/>
          </a:stretch>
        </p:blipFill>
        <p:spPr bwMode="auto">
          <a:xfrm>
            <a:off x="152400" y="1600200"/>
            <a:ext cx="33226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Текст 4"/>
          <p:cNvSpPr>
            <a:spLocks noGrp="1"/>
          </p:cNvSpPr>
          <p:nvPr>
            <p:ph type="body" idx="1"/>
          </p:nvPr>
        </p:nvSpPr>
        <p:spPr>
          <a:xfrm>
            <a:off x="6183313" y="3914775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02755" name="Содержимое 5"/>
          <p:cNvSpPr>
            <a:spLocks noGrp="1"/>
          </p:cNvSpPr>
          <p:nvPr>
            <p:ph sz="half" idx="2"/>
          </p:nvPr>
        </p:nvSpPr>
        <p:spPr>
          <a:xfrm>
            <a:off x="5943600" y="4572000"/>
            <a:ext cx="3657600" cy="1752600"/>
          </a:xfrm>
        </p:spPr>
        <p:txBody>
          <a:bodyPr/>
          <a:lstStyle/>
          <a:p>
            <a:r>
              <a:rPr lang="ru-RU" altLang="ru-RU"/>
              <a:t>Ассоциированность;</a:t>
            </a:r>
          </a:p>
          <a:p>
            <a:r>
              <a:rPr lang="ru-RU" altLang="ru-RU"/>
              <a:t>Эмоциональность;</a:t>
            </a:r>
          </a:p>
          <a:p>
            <a:r>
              <a:rPr lang="ru-RU" altLang="ru-RU"/>
              <a:t>Доверчивость.</a:t>
            </a:r>
          </a:p>
        </p:txBody>
      </p:sp>
      <p:sp>
        <p:nvSpPr>
          <p:cNvPr id="20275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924300" y="6492875"/>
            <a:ext cx="5219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914400" y="1828800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762000" y="1447800"/>
            <a:ext cx="0" cy="2362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066800" y="3505200"/>
            <a:ext cx="2514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639763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500" b="1">
                <a:solidFill>
                  <a:srgbClr val="002060"/>
                </a:solidFill>
                <a:latin typeface="Calibri" charset="0"/>
              </a:rPr>
              <a:t>Вздернутый нос</a:t>
            </a:r>
            <a:r>
              <a:rPr lang="en-US" altLang="ru-RU" sz="3500" b="1">
                <a:solidFill>
                  <a:srgbClr val="002060"/>
                </a:solidFill>
                <a:latin typeface="Calibri" charset="0"/>
              </a:rPr>
              <a:t>, </a:t>
            </a:r>
            <a:r>
              <a:rPr lang="en-US" altLang="ru-RU" sz="3500" b="1">
                <a:solidFill>
                  <a:srgbClr val="002060"/>
                </a:solidFill>
              </a:rPr>
              <a:t>Faception</a:t>
            </a:r>
            <a:endParaRPr lang="ru-RU" altLang="ru-RU" sz="3500" b="1">
              <a:solidFill>
                <a:srgbClr val="002060"/>
              </a:solidFill>
            </a:endParaRPr>
          </a:p>
          <a:p>
            <a:pPr algn="ctr" eaLnBrk="1" hangingPunct="1"/>
            <a:endParaRPr lang="ru-RU" altLang="ru-RU" sz="44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914400" y="18288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371600" y="4343400"/>
            <a:ext cx="2209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63" name="Прямоугольник 20"/>
          <p:cNvSpPr>
            <a:spLocks noChangeArrowheads="1"/>
          </p:cNvSpPr>
          <p:nvPr/>
        </p:nvSpPr>
        <p:spPr bwMode="auto">
          <a:xfrm>
            <a:off x="762000" y="1219200"/>
            <a:ext cx="210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активность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</p:txBody>
      </p:sp>
      <p:sp>
        <p:nvSpPr>
          <p:cNvPr id="202764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202765" name="Прямоугольник 29"/>
          <p:cNvSpPr>
            <a:spLocks noChangeArrowheads="1"/>
          </p:cNvSpPr>
          <p:nvPr/>
        </p:nvSpPr>
        <p:spPr bwMode="auto">
          <a:xfrm>
            <a:off x="3657600" y="5105400"/>
            <a:ext cx="2447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отзывчивость (</a:t>
            </a:r>
            <a:r>
              <a:rPr lang="en-US" altLang="ru-RU"/>
              <a:t>+ </a:t>
            </a:r>
            <a:r>
              <a:rPr lang="ru-RU" altLang="ru-RU"/>
              <a:t>0,</a:t>
            </a:r>
            <a:r>
              <a:rPr lang="en-US" altLang="ru-RU"/>
              <a:t>7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замкнутость (-0,4)</a:t>
            </a:r>
          </a:p>
          <a:p>
            <a:pPr eaLnBrk="1" hangingPunct="1"/>
            <a:r>
              <a:rPr lang="ru-RU" altLang="ru-RU"/>
              <a:t>зависимость (</a:t>
            </a:r>
            <a:r>
              <a:rPr lang="en-US" altLang="ru-RU"/>
              <a:t>+</a:t>
            </a:r>
            <a:r>
              <a:rPr lang="ru-RU" altLang="ru-RU"/>
              <a:t>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</p:txBody>
      </p:sp>
      <p:sp>
        <p:nvSpPr>
          <p:cNvPr id="202766" name="Прямоугольник 31"/>
          <p:cNvSpPr>
            <a:spLocks noChangeArrowheads="1"/>
          </p:cNvSpPr>
          <p:nvPr/>
        </p:nvSpPr>
        <p:spPr bwMode="auto">
          <a:xfrm>
            <a:off x="3657600" y="4114800"/>
            <a:ext cx="202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упрямство (+0,</a:t>
            </a:r>
            <a:r>
              <a:rPr lang="en-US" altLang="ru-RU"/>
              <a:t>7</a:t>
            </a:r>
            <a:r>
              <a:rPr lang="ru-RU" altLang="ru-RU"/>
              <a:t>)</a:t>
            </a:r>
          </a:p>
        </p:txBody>
      </p:sp>
      <p:sp>
        <p:nvSpPr>
          <p:cNvPr id="202767" name="Прямоугольник 34"/>
          <p:cNvSpPr>
            <a:spLocks noChangeArrowheads="1"/>
          </p:cNvSpPr>
          <p:nvPr/>
        </p:nvSpPr>
        <p:spPr bwMode="auto">
          <a:xfrm>
            <a:off x="3581400" y="1295400"/>
            <a:ext cx="2808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эмоциональность (+0,</a:t>
            </a:r>
            <a:r>
              <a:rPr lang="en-US" altLang="ru-RU"/>
              <a:t>3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чувствительность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искренность (+0,</a:t>
            </a:r>
            <a:r>
              <a:rPr lang="en-US" altLang="ru-RU"/>
              <a:t>6</a:t>
            </a:r>
            <a:r>
              <a:rPr lang="ru-RU" altLang="ru-RU"/>
              <a:t>)</a:t>
            </a:r>
          </a:p>
        </p:txBody>
      </p:sp>
      <p:sp>
        <p:nvSpPr>
          <p:cNvPr id="202768" name="Прямоугольник 36"/>
          <p:cNvSpPr>
            <a:spLocks noChangeArrowheads="1"/>
          </p:cNvSpPr>
          <p:nvPr/>
        </p:nvSpPr>
        <p:spPr bwMode="auto">
          <a:xfrm>
            <a:off x="3581400" y="2743200"/>
            <a:ext cx="2662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сдержанность (-0,4)</a:t>
            </a:r>
          </a:p>
          <a:p>
            <a:pPr eaLnBrk="1" hangingPunct="1"/>
            <a:r>
              <a:rPr lang="ru-RU" altLang="ru-RU"/>
              <a:t>вспыльчивость (+0,</a:t>
            </a:r>
            <a:r>
              <a:rPr lang="en-US" altLang="ru-RU"/>
              <a:t>7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терпеливость (-0,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неустойчивость (+0,</a:t>
            </a:r>
            <a:r>
              <a:rPr lang="en-US" altLang="ru-RU"/>
              <a:t>3</a:t>
            </a:r>
            <a:r>
              <a:rPr lang="ru-RU" altLang="ru-RU"/>
              <a:t>)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066800" y="3733800"/>
            <a:ext cx="304800" cy="609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447800" y="5562600"/>
            <a:ext cx="2209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14400" y="3886200"/>
            <a:ext cx="533400" cy="1676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72" name="Прямоугольник 2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6" descr="Картинки по запросу джоли глаз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562100"/>
            <a:ext cx="310038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563938" y="6381750"/>
            <a:ext cx="55800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3175000" y="4962525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779838" y="3908425"/>
            <a:ext cx="19335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203700" y="305435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26988" y="149225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Миндалевидные глаза,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3319463" y="3375025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213100" y="2182813"/>
            <a:ext cx="2590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09" name="Прямоугольник 20"/>
          <p:cNvSpPr>
            <a:spLocks noChangeArrowheads="1"/>
          </p:cNvSpPr>
          <p:nvPr/>
        </p:nvSpPr>
        <p:spPr bwMode="auto">
          <a:xfrm>
            <a:off x="5803900" y="4738688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активность (-0,8)</a:t>
            </a:r>
          </a:p>
        </p:txBody>
      </p:sp>
      <p:sp>
        <p:nvSpPr>
          <p:cNvPr id="204810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3213100" y="2209800"/>
            <a:ext cx="0" cy="838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175000" y="323215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13" name="Прямоугольник 28"/>
          <p:cNvSpPr>
            <a:spLocks noChangeArrowheads="1"/>
          </p:cNvSpPr>
          <p:nvPr/>
        </p:nvSpPr>
        <p:spPr bwMode="auto">
          <a:xfrm>
            <a:off x="5724525" y="1885950"/>
            <a:ext cx="237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отзывчивость (+0,</a:t>
            </a:r>
            <a:r>
              <a:rPr lang="en-US" altLang="ru-RU"/>
              <a:t>5</a:t>
            </a:r>
            <a:r>
              <a:rPr lang="ru-RU" altLang="ru-RU"/>
              <a:t>)</a:t>
            </a:r>
          </a:p>
          <a:p>
            <a:pPr eaLnBrk="1" hangingPunct="1"/>
            <a:r>
              <a:rPr lang="ru-RU" altLang="ru-RU"/>
              <a:t>забота (+0,</a:t>
            </a:r>
            <a:r>
              <a:rPr lang="en-US" altLang="ru-RU"/>
              <a:t>6</a:t>
            </a:r>
            <a:r>
              <a:rPr lang="ru-RU" altLang="ru-RU"/>
              <a:t>) </a:t>
            </a:r>
          </a:p>
        </p:txBody>
      </p:sp>
      <p:sp>
        <p:nvSpPr>
          <p:cNvPr id="204814" name="Прямоугольник 32"/>
          <p:cNvSpPr>
            <a:spLocks noChangeArrowheads="1"/>
          </p:cNvSpPr>
          <p:nvPr/>
        </p:nvSpPr>
        <p:spPr bwMode="auto">
          <a:xfrm>
            <a:off x="5803900" y="3724275"/>
            <a:ext cx="1689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гибкость (+0,8) </a:t>
            </a:r>
          </a:p>
        </p:txBody>
      </p:sp>
      <p:sp>
        <p:nvSpPr>
          <p:cNvPr id="204815" name="Прямоугольник 33"/>
          <p:cNvSpPr>
            <a:spLocks noChangeArrowheads="1"/>
          </p:cNvSpPr>
          <p:nvPr/>
        </p:nvSpPr>
        <p:spPr bwMode="auto">
          <a:xfrm>
            <a:off x="5765800" y="2725738"/>
            <a:ext cx="1722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жесткость (-0,8)</a:t>
            </a:r>
          </a:p>
          <a:p>
            <a:pPr eaLnBrk="1" hangingPunct="1"/>
            <a:r>
              <a:rPr lang="ru-RU" altLang="ru-RU"/>
              <a:t>агрессия (-0,8)  </a:t>
            </a:r>
          </a:p>
        </p:txBody>
      </p:sp>
      <p:sp>
        <p:nvSpPr>
          <p:cNvPr id="204816" name="Прямоугольник 1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2" descr="Картинки по запросу Ричард Г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2995613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Текст 4"/>
          <p:cNvSpPr>
            <a:spLocks noGrp="1"/>
          </p:cNvSpPr>
          <p:nvPr>
            <p:ph type="body" idx="1"/>
          </p:nvPr>
        </p:nvSpPr>
        <p:spPr>
          <a:xfrm>
            <a:off x="5334000" y="5105400"/>
            <a:ext cx="3810000" cy="3349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06851" name="Содержимое 5"/>
          <p:cNvSpPr>
            <a:spLocks noGrp="1"/>
          </p:cNvSpPr>
          <p:nvPr>
            <p:ph sz="half" idx="2"/>
          </p:nvPr>
        </p:nvSpPr>
        <p:spPr>
          <a:xfrm>
            <a:off x="5867400" y="5410200"/>
            <a:ext cx="3276600" cy="990600"/>
          </a:xfrm>
        </p:spPr>
        <p:txBody>
          <a:bodyPr/>
          <a:lstStyle/>
          <a:p>
            <a:r>
              <a:rPr lang="ru-RU" altLang="ru-RU"/>
              <a:t>Паранояльность;</a:t>
            </a:r>
          </a:p>
          <a:p>
            <a:r>
              <a:rPr lang="ru-RU" altLang="ru-RU"/>
              <a:t>Целеустремленность</a:t>
            </a:r>
          </a:p>
        </p:txBody>
      </p:sp>
      <p:sp>
        <p:nvSpPr>
          <p:cNvPr id="20685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492875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133600" y="4572000"/>
            <a:ext cx="1066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286000" y="3276600"/>
            <a:ext cx="1066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36525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Маленькие глаза, </a:t>
            </a:r>
            <a:r>
              <a:rPr lang="en-US" altLang="ru-RU" sz="3000">
                <a:solidFill>
                  <a:srgbClr val="002060"/>
                </a:solidFill>
              </a:rPr>
              <a:t>Faception</a:t>
            </a:r>
            <a:endParaRPr lang="ru-RU" altLang="ru-RU" sz="300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066800" y="1371600"/>
            <a:ext cx="1295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5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066800" y="1371600"/>
            <a:ext cx="0" cy="2133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133600" y="3657600"/>
            <a:ext cx="0" cy="914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860" name="Прямоугольник 19"/>
          <p:cNvSpPr>
            <a:spLocks noChangeArrowheads="1"/>
          </p:cNvSpPr>
          <p:nvPr/>
        </p:nvSpPr>
        <p:spPr bwMode="auto">
          <a:xfrm>
            <a:off x="2362200" y="1143000"/>
            <a:ext cx="287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сильные ценности (+0,4)</a:t>
            </a:r>
          </a:p>
        </p:txBody>
      </p:sp>
      <p:sp>
        <p:nvSpPr>
          <p:cNvPr id="206861" name="Прямоугольник 21"/>
          <p:cNvSpPr>
            <a:spLocks noChangeArrowheads="1"/>
          </p:cNvSpPr>
          <p:nvPr/>
        </p:nvSpPr>
        <p:spPr bwMode="auto">
          <a:xfrm>
            <a:off x="3352800" y="2971800"/>
            <a:ext cx="280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перфекционизм (+0,6)</a:t>
            </a:r>
          </a:p>
          <a:p>
            <a:pPr eaLnBrk="1" hangingPunct="1"/>
            <a:r>
              <a:rPr lang="ru-RU" altLang="ru-RU"/>
              <a:t>внимание (+0,7)</a:t>
            </a:r>
          </a:p>
          <a:p>
            <a:pPr eaLnBrk="1" hangingPunct="1"/>
            <a:r>
              <a:rPr lang="ru-RU" altLang="ru-RU"/>
              <a:t>самоконтроль (+0,9)</a:t>
            </a:r>
          </a:p>
        </p:txBody>
      </p:sp>
      <p:sp>
        <p:nvSpPr>
          <p:cNvPr id="206862" name="Прямоугольник 23"/>
          <p:cNvSpPr>
            <a:spLocks noChangeArrowheads="1"/>
          </p:cNvSpPr>
          <p:nvPr/>
        </p:nvSpPr>
        <p:spPr bwMode="auto">
          <a:xfrm>
            <a:off x="3200400" y="4343400"/>
            <a:ext cx="2471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практичность (+0,8)</a:t>
            </a:r>
          </a:p>
          <a:p>
            <a:pPr eaLnBrk="1" hangingPunct="1"/>
            <a:r>
              <a:rPr lang="ru-RU" altLang="ru-RU"/>
              <a:t>высокомерие (+0,5)  </a:t>
            </a:r>
          </a:p>
        </p:txBody>
      </p:sp>
      <p:sp>
        <p:nvSpPr>
          <p:cNvPr id="206863" name="Прямоугольник 1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2" descr="Картинки по запросу Гвинет Пэлтро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/>
          <a:stretch>
            <a:fillRect/>
          </a:stretch>
        </p:blipFill>
        <p:spPr bwMode="auto">
          <a:xfrm>
            <a:off x="152400" y="1524000"/>
            <a:ext cx="33528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8" name="Текст 4"/>
          <p:cNvSpPr>
            <a:spLocks noGrp="1"/>
          </p:cNvSpPr>
          <p:nvPr>
            <p:ph type="body" idx="1"/>
          </p:nvPr>
        </p:nvSpPr>
        <p:spPr>
          <a:xfrm>
            <a:off x="5943600" y="4419600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08899" name="Содержимое 5"/>
          <p:cNvSpPr>
            <a:spLocks noGrp="1"/>
          </p:cNvSpPr>
          <p:nvPr>
            <p:ph sz="half" idx="2"/>
          </p:nvPr>
        </p:nvSpPr>
        <p:spPr>
          <a:xfrm>
            <a:off x="6019800" y="5181600"/>
            <a:ext cx="3352800" cy="990600"/>
          </a:xfrm>
        </p:spPr>
        <p:txBody>
          <a:bodyPr/>
          <a:lstStyle/>
          <a:p>
            <a:r>
              <a:rPr lang="ru-RU" altLang="ru-RU"/>
              <a:t>Решительность</a:t>
            </a:r>
          </a:p>
          <a:p>
            <a:r>
              <a:rPr lang="ru-RU" altLang="ru-RU"/>
              <a:t>Активность</a:t>
            </a:r>
          </a:p>
        </p:txBody>
      </p:sp>
      <p:sp>
        <p:nvSpPr>
          <p:cNvPr id="20890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6381750"/>
            <a:ext cx="49323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447800" y="5334000"/>
            <a:ext cx="2286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676400" y="4419600"/>
            <a:ext cx="2057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905000" y="3657600"/>
            <a:ext cx="1828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468313" y="100013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Тонкие губы,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676400" y="3657600"/>
            <a:ext cx="0" cy="762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752600" y="1676400"/>
            <a:ext cx="1905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0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752600" y="1676400"/>
            <a:ext cx="0" cy="1905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447800" y="35814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10" name="Прямоугольник 16"/>
          <p:cNvSpPr>
            <a:spLocks noChangeArrowheads="1"/>
          </p:cNvSpPr>
          <p:nvPr/>
        </p:nvSpPr>
        <p:spPr bwMode="auto">
          <a:xfrm>
            <a:off x="3733800" y="5105400"/>
            <a:ext cx="210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активность (+0,6)</a:t>
            </a:r>
          </a:p>
        </p:txBody>
      </p:sp>
      <p:sp>
        <p:nvSpPr>
          <p:cNvPr id="208911" name="Прямоугольник 17"/>
          <p:cNvSpPr>
            <a:spLocks noChangeArrowheads="1"/>
          </p:cNvSpPr>
          <p:nvPr/>
        </p:nvSpPr>
        <p:spPr bwMode="auto">
          <a:xfrm>
            <a:off x="3733800" y="4191000"/>
            <a:ext cx="228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терпеливость (-0,4)</a:t>
            </a:r>
          </a:p>
        </p:txBody>
      </p:sp>
      <p:sp>
        <p:nvSpPr>
          <p:cNvPr id="208912" name="Прямоугольник 19"/>
          <p:cNvSpPr>
            <a:spLocks noChangeArrowheads="1"/>
          </p:cNvSpPr>
          <p:nvPr/>
        </p:nvSpPr>
        <p:spPr bwMode="auto">
          <a:xfrm>
            <a:off x="3657600" y="1295400"/>
            <a:ext cx="310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выносливость (+0,6)</a:t>
            </a:r>
          </a:p>
          <a:p>
            <a:pPr eaLnBrk="1" hangingPunct="1"/>
            <a:r>
              <a:rPr lang="ru-RU" altLang="ru-RU"/>
              <a:t>работоспособность (+0,3)  </a:t>
            </a:r>
          </a:p>
        </p:txBody>
      </p:sp>
      <p:sp>
        <p:nvSpPr>
          <p:cNvPr id="208913" name="Прямоугольник 21"/>
          <p:cNvSpPr>
            <a:spLocks noChangeArrowheads="1"/>
          </p:cNvSpPr>
          <p:nvPr/>
        </p:nvSpPr>
        <p:spPr bwMode="auto">
          <a:xfrm>
            <a:off x="3733800" y="34290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сдержанность (+0,6)</a:t>
            </a:r>
          </a:p>
        </p:txBody>
      </p:sp>
      <p:sp>
        <p:nvSpPr>
          <p:cNvPr id="208914" name="Прямоугольник 2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Картинки по запросу Оливия уаль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136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Текст 6"/>
          <p:cNvSpPr>
            <a:spLocks noGrp="1"/>
          </p:cNvSpPr>
          <p:nvPr>
            <p:ph type="body" sz="quarter" idx="3"/>
          </p:nvPr>
        </p:nvSpPr>
        <p:spPr>
          <a:xfrm>
            <a:off x="5638800" y="1676400"/>
            <a:ext cx="35052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0947" name="Содержимое 7"/>
          <p:cNvSpPr>
            <a:spLocks noGrp="1"/>
          </p:cNvSpPr>
          <p:nvPr>
            <p:ph sz="quarter" idx="4"/>
          </p:nvPr>
        </p:nvSpPr>
        <p:spPr>
          <a:xfrm>
            <a:off x="5867400" y="2286000"/>
            <a:ext cx="3276600" cy="1371600"/>
          </a:xfrm>
        </p:spPr>
        <p:txBody>
          <a:bodyPr/>
          <a:lstStyle/>
          <a:p>
            <a:r>
              <a:rPr lang="ru-RU" altLang="ru-RU"/>
              <a:t>Короткая мотивация;</a:t>
            </a:r>
          </a:p>
          <a:p>
            <a:r>
              <a:rPr lang="ru-RU" altLang="ru-RU"/>
              <a:t>Терпеливость низкая;</a:t>
            </a:r>
          </a:p>
          <a:p>
            <a:r>
              <a:rPr lang="ru-RU" altLang="ru-RU"/>
              <a:t>Сильная воля; </a:t>
            </a:r>
          </a:p>
          <a:p>
            <a:r>
              <a:rPr lang="ru-RU" altLang="ru-RU"/>
              <a:t>Уверенность в себе;</a:t>
            </a:r>
          </a:p>
          <a:p>
            <a:r>
              <a:rPr lang="ru-RU" altLang="ru-RU"/>
              <a:t>Низкое доверие к авторитетам;</a:t>
            </a:r>
          </a:p>
          <a:p>
            <a:r>
              <a:rPr lang="ru-RU" altLang="ru-RU"/>
              <a:t>Высокая стрессоустойчивость</a:t>
            </a:r>
          </a:p>
        </p:txBody>
      </p:sp>
      <p:sp>
        <p:nvSpPr>
          <p:cNvPr id="21094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716463" y="6381750"/>
            <a:ext cx="442753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905000" y="4724400"/>
            <a:ext cx="16764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438400" y="41910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438400" y="34290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7145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Широкие скулы,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143000" y="1752600"/>
            <a:ext cx="2362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54" name="Прямоугольник 26"/>
          <p:cNvSpPr>
            <a:spLocks noChangeArrowheads="1"/>
          </p:cNvSpPr>
          <p:nvPr/>
        </p:nvSpPr>
        <p:spPr bwMode="auto">
          <a:xfrm>
            <a:off x="4191000" y="5181600"/>
            <a:ext cx="290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143000" y="1752600"/>
            <a:ext cx="0" cy="2438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56" name="Прямоугольник 16"/>
          <p:cNvSpPr>
            <a:spLocks noChangeArrowheads="1"/>
          </p:cNvSpPr>
          <p:nvPr/>
        </p:nvSpPr>
        <p:spPr bwMode="auto">
          <a:xfrm>
            <a:off x="3733800" y="3962400"/>
            <a:ext cx="235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терпеливость (-0,6) </a:t>
            </a:r>
          </a:p>
        </p:txBody>
      </p:sp>
      <p:sp>
        <p:nvSpPr>
          <p:cNvPr id="210957" name="Прямоугольник 17"/>
          <p:cNvSpPr>
            <a:spLocks noChangeArrowheads="1"/>
          </p:cNvSpPr>
          <p:nvPr/>
        </p:nvSpPr>
        <p:spPr bwMode="auto">
          <a:xfrm>
            <a:off x="3657600" y="4495800"/>
            <a:ext cx="222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зависимость (-0,7) </a:t>
            </a:r>
          </a:p>
        </p:txBody>
      </p:sp>
      <p:sp>
        <p:nvSpPr>
          <p:cNvPr id="210958" name="Прямоугольник 21"/>
          <p:cNvSpPr>
            <a:spLocks noChangeArrowheads="1"/>
          </p:cNvSpPr>
          <p:nvPr/>
        </p:nvSpPr>
        <p:spPr bwMode="auto">
          <a:xfrm>
            <a:off x="3505200" y="1295400"/>
            <a:ext cx="3138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стрессоустойчивость (+0,3)</a:t>
            </a:r>
          </a:p>
          <a:p>
            <a:pPr eaLnBrk="1" hangingPunct="1"/>
            <a:r>
              <a:rPr lang="ru-RU" altLang="ru-RU"/>
              <a:t>выносливость (+0,7) </a:t>
            </a:r>
          </a:p>
        </p:txBody>
      </p:sp>
      <p:sp>
        <p:nvSpPr>
          <p:cNvPr id="210959" name="Прямоугольник 22"/>
          <p:cNvSpPr>
            <a:spLocks noChangeArrowheads="1"/>
          </p:cNvSpPr>
          <p:nvPr/>
        </p:nvSpPr>
        <p:spPr bwMode="auto">
          <a:xfrm>
            <a:off x="3429000" y="5334000"/>
            <a:ext cx="231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уверенность (+0,7) </a:t>
            </a:r>
          </a:p>
        </p:txBody>
      </p:sp>
      <p:sp>
        <p:nvSpPr>
          <p:cNvPr id="210960" name="Прямоугольник 24"/>
          <p:cNvSpPr>
            <a:spLocks noChangeArrowheads="1"/>
          </p:cNvSpPr>
          <p:nvPr/>
        </p:nvSpPr>
        <p:spPr bwMode="auto">
          <a:xfrm>
            <a:off x="3657600" y="3200400"/>
            <a:ext cx="2478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концентрация (-0,4)  </a:t>
            </a: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gray">
          <a:xfrm flipV="1">
            <a:off x="1371600" y="5562600"/>
            <a:ext cx="20574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35" name="Прямая соединительная линия 34"/>
          <p:cNvCxnSpPr>
            <a:endCxn id="34" idx="0"/>
          </p:cNvCxnSpPr>
          <p:nvPr/>
        </p:nvCxnSpPr>
        <p:spPr>
          <a:xfrm>
            <a:off x="1371600" y="4572000"/>
            <a:ext cx="0" cy="990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63" name="Прямоугольник 1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Картинки по запросу сросшиеся брови у мужч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8" r="25386"/>
          <a:stretch>
            <a:fillRect/>
          </a:stretch>
        </p:blipFill>
        <p:spPr bwMode="auto">
          <a:xfrm>
            <a:off x="152400" y="1524000"/>
            <a:ext cx="29718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Текст 4"/>
          <p:cNvSpPr>
            <a:spLocks noGrp="1"/>
          </p:cNvSpPr>
          <p:nvPr>
            <p:ph type="body" idx="1"/>
          </p:nvPr>
        </p:nvSpPr>
        <p:spPr>
          <a:xfrm>
            <a:off x="6186488" y="4191000"/>
            <a:ext cx="2590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2995" name="Содержимое 5"/>
          <p:cNvSpPr>
            <a:spLocks noGrp="1"/>
          </p:cNvSpPr>
          <p:nvPr>
            <p:ph sz="half" idx="2"/>
          </p:nvPr>
        </p:nvSpPr>
        <p:spPr>
          <a:xfrm>
            <a:off x="6172200" y="4800600"/>
            <a:ext cx="3124200" cy="1295400"/>
          </a:xfrm>
        </p:spPr>
        <p:txBody>
          <a:bodyPr/>
          <a:lstStyle/>
          <a:p>
            <a:r>
              <a:rPr lang="ru-RU" altLang="ru-RU"/>
              <a:t>Склонность к конфликтам;</a:t>
            </a:r>
          </a:p>
          <a:p>
            <a:r>
              <a:rPr lang="ru-RU" altLang="ru-RU"/>
              <a:t>Прямолинейность</a:t>
            </a:r>
          </a:p>
        </p:txBody>
      </p:sp>
      <p:sp>
        <p:nvSpPr>
          <p:cNvPr id="21299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572000" y="6381750"/>
            <a:ext cx="457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828800" y="3429000"/>
            <a:ext cx="20574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981200" y="419100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143000" y="2667000"/>
            <a:ext cx="2743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9525" y="17145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Сросшиеся брови,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981200" y="3657600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38200" y="1752600"/>
            <a:ext cx="2438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00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838200" y="1752600"/>
            <a:ext cx="0" cy="18288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143000" y="2667000"/>
            <a:ext cx="0" cy="990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006" name="Прямоугольник 16"/>
          <p:cNvSpPr>
            <a:spLocks noChangeArrowheads="1"/>
          </p:cNvSpPr>
          <p:nvPr/>
        </p:nvSpPr>
        <p:spPr bwMode="auto">
          <a:xfrm>
            <a:off x="3886200" y="2438400"/>
            <a:ext cx="227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терпеливость (-0,7)</a:t>
            </a:r>
          </a:p>
        </p:txBody>
      </p:sp>
      <p:sp>
        <p:nvSpPr>
          <p:cNvPr id="213007" name="Прямоугольник 17"/>
          <p:cNvSpPr>
            <a:spLocks noChangeArrowheads="1"/>
          </p:cNvSpPr>
          <p:nvPr/>
        </p:nvSpPr>
        <p:spPr bwMode="auto">
          <a:xfrm>
            <a:off x="3581400" y="39624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прямолинейность (+0,6)</a:t>
            </a:r>
          </a:p>
        </p:txBody>
      </p:sp>
      <p:sp>
        <p:nvSpPr>
          <p:cNvPr id="213008" name="Прямоугольник 19"/>
          <p:cNvSpPr>
            <a:spLocks noChangeArrowheads="1"/>
          </p:cNvSpPr>
          <p:nvPr/>
        </p:nvSpPr>
        <p:spPr bwMode="auto">
          <a:xfrm>
            <a:off x="3352800" y="1371600"/>
            <a:ext cx="2901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Сильные ценности (+0,5)</a:t>
            </a:r>
          </a:p>
        </p:txBody>
      </p:sp>
      <p:sp>
        <p:nvSpPr>
          <p:cNvPr id="213009" name="Прямоугольник 21"/>
          <p:cNvSpPr>
            <a:spLocks noChangeArrowheads="1"/>
          </p:cNvSpPr>
          <p:nvPr/>
        </p:nvSpPr>
        <p:spPr bwMode="auto">
          <a:xfrm>
            <a:off x="3886200" y="3200400"/>
            <a:ext cx="202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упрямство (+0,5)</a:t>
            </a:r>
          </a:p>
        </p:txBody>
      </p:sp>
      <p:sp>
        <p:nvSpPr>
          <p:cNvPr id="213010" name="Прямоугольник 2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 descr="Картинки по запросу Широкий подбород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1972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Текст 4"/>
          <p:cNvSpPr>
            <a:spLocks noGrp="1"/>
          </p:cNvSpPr>
          <p:nvPr>
            <p:ph type="body" idx="1"/>
          </p:nvPr>
        </p:nvSpPr>
        <p:spPr>
          <a:xfrm>
            <a:off x="6172200" y="3886200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5043" name="Содержимое 5"/>
          <p:cNvSpPr>
            <a:spLocks noGrp="1"/>
          </p:cNvSpPr>
          <p:nvPr>
            <p:ph sz="half" idx="2"/>
          </p:nvPr>
        </p:nvSpPr>
        <p:spPr>
          <a:xfrm>
            <a:off x="6019800" y="4495800"/>
            <a:ext cx="3124200" cy="990600"/>
          </a:xfrm>
        </p:spPr>
        <p:txBody>
          <a:bodyPr/>
          <a:lstStyle/>
          <a:p>
            <a:r>
              <a:rPr lang="ru-RU" altLang="ru-RU"/>
              <a:t>Базовая уверенность и склонность решать проблемы и конфликты силой</a:t>
            </a:r>
          </a:p>
        </p:txBody>
      </p:sp>
      <p:sp>
        <p:nvSpPr>
          <p:cNvPr id="21504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356100" y="6381750"/>
            <a:ext cx="47879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981200" y="4267200"/>
            <a:ext cx="17526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438400" y="3657600"/>
            <a:ext cx="1371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524000" y="5181600"/>
            <a:ext cx="2057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-30163" y="179388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>
                <a:solidFill>
                  <a:srgbClr val="002060"/>
                </a:solidFill>
                <a:latin typeface="Calibri" charset="0"/>
              </a:rPr>
              <a:t>Широкий подбородок, </a:t>
            </a:r>
            <a:r>
              <a:rPr lang="en-US" altLang="ru-RU" sz="3000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209800" y="1828800"/>
            <a:ext cx="0" cy="1905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209800" y="1828800"/>
            <a:ext cx="1524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5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1524000" y="4419600"/>
            <a:ext cx="0" cy="7620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53" name="Прямоугольник 16"/>
          <p:cNvSpPr>
            <a:spLocks noChangeArrowheads="1"/>
          </p:cNvSpPr>
          <p:nvPr/>
        </p:nvSpPr>
        <p:spPr bwMode="auto">
          <a:xfrm>
            <a:off x="3810000" y="3276600"/>
            <a:ext cx="251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вспыльчивость (+0,6)</a:t>
            </a:r>
          </a:p>
          <a:p>
            <a:pPr eaLnBrk="1" hangingPunct="1"/>
            <a:r>
              <a:rPr lang="ru-RU" altLang="ru-RU"/>
              <a:t>агрессия (+0,8) </a:t>
            </a:r>
          </a:p>
        </p:txBody>
      </p:sp>
      <p:sp>
        <p:nvSpPr>
          <p:cNvPr id="215054" name="Прямоугольник 17"/>
          <p:cNvSpPr>
            <a:spLocks noChangeArrowheads="1"/>
          </p:cNvSpPr>
          <p:nvPr/>
        </p:nvSpPr>
        <p:spPr bwMode="auto">
          <a:xfrm>
            <a:off x="3962400" y="4038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055" name="Прямоугольник 20"/>
          <p:cNvSpPr>
            <a:spLocks noChangeArrowheads="1"/>
          </p:cNvSpPr>
          <p:nvPr/>
        </p:nvSpPr>
        <p:spPr bwMode="auto">
          <a:xfrm>
            <a:off x="3657600" y="4953000"/>
            <a:ext cx="214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жесткость (+0,4)  </a:t>
            </a:r>
          </a:p>
        </p:txBody>
      </p:sp>
      <p:sp>
        <p:nvSpPr>
          <p:cNvPr id="215056" name="Прямоугольник 21"/>
          <p:cNvSpPr>
            <a:spLocks noChangeArrowheads="1"/>
          </p:cNvSpPr>
          <p:nvPr/>
        </p:nvSpPr>
        <p:spPr bwMode="auto">
          <a:xfrm>
            <a:off x="3733800" y="1371600"/>
            <a:ext cx="2713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конкуренция (+0,6)</a:t>
            </a:r>
          </a:p>
          <a:p>
            <a:pPr eaLnBrk="1" hangingPunct="1"/>
            <a:r>
              <a:rPr lang="ru-RU" altLang="ru-RU"/>
              <a:t>мотив успех (+0,6)</a:t>
            </a:r>
          </a:p>
          <a:p>
            <a:pPr eaLnBrk="1" hangingPunct="1"/>
            <a:r>
              <a:rPr lang="ru-RU" altLang="ru-RU"/>
              <a:t>эгоцентричность (+0,7)</a:t>
            </a:r>
          </a:p>
        </p:txBody>
      </p:sp>
      <p:sp>
        <p:nvSpPr>
          <p:cNvPr id="215057" name="Прямоугольник 23"/>
          <p:cNvSpPr>
            <a:spLocks noChangeArrowheads="1"/>
          </p:cNvSpPr>
          <p:nvPr/>
        </p:nvSpPr>
        <p:spPr bwMode="auto">
          <a:xfrm>
            <a:off x="3733800" y="4038600"/>
            <a:ext cx="2613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твердость (+0,4) </a:t>
            </a:r>
          </a:p>
          <a:p>
            <a:pPr eaLnBrk="1" hangingPunct="1"/>
            <a:r>
              <a:rPr lang="ru-RU" altLang="ru-RU"/>
              <a:t>решительность (+0,7) </a:t>
            </a:r>
          </a:p>
        </p:txBody>
      </p:sp>
      <p:sp>
        <p:nvSpPr>
          <p:cNvPr id="215058" name="Прямоугольник 24"/>
          <p:cNvSpPr>
            <a:spLocks noChangeArrowheads="1"/>
          </p:cNvSpPr>
          <p:nvPr/>
        </p:nvSpPr>
        <p:spPr bwMode="auto">
          <a:xfrm>
            <a:off x="3810000" y="5562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059" name="Прямоугольник 1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34832" y="197057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Симметрия</a:t>
            </a:r>
          </a:p>
        </p:txBody>
      </p:sp>
      <p:sp>
        <p:nvSpPr>
          <p:cNvPr id="9318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93187" name="Подзаголовок 6"/>
          <p:cNvSpPr txBox="1">
            <a:spLocks/>
          </p:cNvSpPr>
          <p:nvPr/>
        </p:nvSpPr>
        <p:spPr bwMode="auto">
          <a:xfrm>
            <a:off x="565150" y="4022725"/>
            <a:ext cx="78327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400"/>
              <a:t>Правая сторона, мнению ряда авторов (Borod, Haywood, Koff, 1997) преимущественно выражает социально значимые, а  левая индивидуальные черты личности. </a:t>
            </a:r>
            <a:endParaRPr lang="ru-RU" altLang="ru-RU" sz="2400"/>
          </a:p>
          <a:p>
            <a:pPr>
              <a:buFont typeface="Arial" charset="0"/>
              <a:buNone/>
            </a:pPr>
            <a:r>
              <a:rPr lang="en-US" altLang="ru-RU" sz="2400"/>
              <a:t>Согласно имеющимся данным, здоровые люди чаще обращают внимание на правую сторону лица натурщика (Ярбус, 1965). </a:t>
            </a:r>
            <a:endParaRPr lang="ru-RU" altLang="ru-RU" sz="2400"/>
          </a:p>
          <a:p>
            <a:pPr>
              <a:buFont typeface="Arial" charset="0"/>
              <a:buNone/>
            </a:pPr>
            <a:endParaRPr lang="ru-RU" altLang="ru-RU" sz="2400"/>
          </a:p>
        </p:txBody>
      </p:sp>
      <p:pic>
        <p:nvPicPr>
          <p:cNvPr id="93188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82232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2" descr="Картинки по запросу орландо бл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9818"/>
          <a:stretch>
            <a:fillRect/>
          </a:stretch>
        </p:blipFill>
        <p:spPr bwMode="auto">
          <a:xfrm>
            <a:off x="152400" y="1752600"/>
            <a:ext cx="36163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637088" y="6492875"/>
            <a:ext cx="45069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1638300" y="4953000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805113" y="38862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705100" y="304800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49225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Маленькие губы,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779713" y="3352800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046288" y="2209800"/>
            <a:ext cx="2590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09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219200" y="2209800"/>
            <a:ext cx="0" cy="838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638300" y="32004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100" name="Текст 16"/>
          <p:cNvSpPr>
            <a:spLocks noGrp="1"/>
          </p:cNvSpPr>
          <p:nvPr>
            <p:ph type="body" idx="1"/>
          </p:nvPr>
        </p:nvSpPr>
        <p:spPr>
          <a:xfrm>
            <a:off x="4810125" y="1752600"/>
            <a:ext cx="3641725" cy="639763"/>
          </a:xfrm>
        </p:spPr>
        <p:txBody>
          <a:bodyPr/>
          <a:lstStyle/>
          <a:p>
            <a:r>
              <a:rPr lang="ru-RU" altLang="ru-RU" sz="1800" b="0"/>
              <a:t>Настойчивость (+0,7)</a:t>
            </a:r>
          </a:p>
        </p:txBody>
      </p:sp>
      <p:sp>
        <p:nvSpPr>
          <p:cNvPr id="217101" name="Текст 16"/>
          <p:cNvSpPr>
            <a:spLocks noGrp="1"/>
          </p:cNvSpPr>
          <p:nvPr>
            <p:ph type="body" idx="1"/>
          </p:nvPr>
        </p:nvSpPr>
        <p:spPr>
          <a:xfrm>
            <a:off x="4427538" y="2560638"/>
            <a:ext cx="3641725" cy="639762"/>
          </a:xfrm>
        </p:spPr>
        <p:txBody>
          <a:bodyPr/>
          <a:lstStyle/>
          <a:p>
            <a:r>
              <a:rPr lang="ru-RU" altLang="ru-RU" sz="1800" b="0"/>
              <a:t>Активность (+0,3)</a:t>
            </a:r>
          </a:p>
        </p:txBody>
      </p:sp>
      <p:sp>
        <p:nvSpPr>
          <p:cNvPr id="217102" name="Текст 16"/>
          <p:cNvSpPr>
            <a:spLocks noGrp="1"/>
          </p:cNvSpPr>
          <p:nvPr>
            <p:ph type="body" idx="1"/>
          </p:nvPr>
        </p:nvSpPr>
        <p:spPr>
          <a:xfrm>
            <a:off x="4251325" y="4525963"/>
            <a:ext cx="3643313" cy="639762"/>
          </a:xfrm>
        </p:spPr>
        <p:txBody>
          <a:bodyPr/>
          <a:lstStyle/>
          <a:p>
            <a:r>
              <a:rPr lang="ru-RU" altLang="ru-RU" sz="1800" b="0"/>
              <a:t>честность (+0,2)</a:t>
            </a:r>
          </a:p>
        </p:txBody>
      </p:sp>
      <p:sp>
        <p:nvSpPr>
          <p:cNvPr id="217103" name="Текст 16"/>
          <p:cNvSpPr>
            <a:spLocks noGrp="1"/>
          </p:cNvSpPr>
          <p:nvPr>
            <p:ph type="body" idx="1"/>
          </p:nvPr>
        </p:nvSpPr>
        <p:spPr>
          <a:xfrm>
            <a:off x="4122738" y="3440113"/>
            <a:ext cx="3641725" cy="639762"/>
          </a:xfrm>
        </p:spPr>
        <p:txBody>
          <a:bodyPr/>
          <a:lstStyle/>
          <a:p>
            <a:r>
              <a:rPr lang="ru-RU" altLang="ru-RU" sz="1800" b="0"/>
              <a:t>Аналитичность (-0,4)</a:t>
            </a:r>
          </a:p>
        </p:txBody>
      </p:sp>
      <p:sp>
        <p:nvSpPr>
          <p:cNvPr id="217104" name="Прямоугольник 1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 descr="Картинки по запросу энн хэтэуэ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04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8" name="Текст 4"/>
          <p:cNvSpPr>
            <a:spLocks noGrp="1"/>
          </p:cNvSpPr>
          <p:nvPr>
            <p:ph type="body" idx="1"/>
          </p:nvPr>
        </p:nvSpPr>
        <p:spPr>
          <a:xfrm>
            <a:off x="5943600" y="3581400"/>
            <a:ext cx="2971800" cy="639763"/>
          </a:xfrm>
        </p:spPr>
        <p:txBody>
          <a:bodyPr/>
          <a:lstStyle/>
          <a:p>
            <a:pPr algn="ctr"/>
            <a:r>
              <a:rPr lang="ru-RU" altLang="ru-RU"/>
              <a:t>интерпретация</a:t>
            </a:r>
          </a:p>
        </p:txBody>
      </p:sp>
      <p:sp>
        <p:nvSpPr>
          <p:cNvPr id="219139" name="Содержимое 5"/>
          <p:cNvSpPr>
            <a:spLocks noGrp="1"/>
          </p:cNvSpPr>
          <p:nvPr>
            <p:ph sz="half" idx="2"/>
          </p:nvPr>
        </p:nvSpPr>
        <p:spPr>
          <a:xfrm>
            <a:off x="6019800" y="4419600"/>
            <a:ext cx="3124200" cy="990600"/>
          </a:xfrm>
        </p:spPr>
        <p:txBody>
          <a:bodyPr/>
          <a:lstStyle/>
          <a:p>
            <a:r>
              <a:rPr lang="ru-RU" altLang="ru-RU"/>
              <a:t>Трудности в концентрации</a:t>
            </a:r>
          </a:p>
          <a:p>
            <a:r>
              <a:rPr lang="ru-RU" altLang="ru-RU"/>
              <a:t>Стремление к удовольствиям и релаксу</a:t>
            </a:r>
          </a:p>
        </p:txBody>
      </p:sp>
      <p:sp>
        <p:nvSpPr>
          <p:cNvPr id="21914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3860800" y="6492875"/>
            <a:ext cx="528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  <a:p>
            <a:pPr algn="r"/>
            <a:endParaRPr lang="ru-RU" altLang="ru-RU" sz="13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gray">
          <a:xfrm flipV="1">
            <a:off x="914400" y="4953000"/>
            <a:ext cx="2667000" cy="0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286000" y="3886200"/>
            <a:ext cx="1219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209800" y="2971800"/>
            <a:ext cx="1600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0" y="173038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000" b="1">
                <a:solidFill>
                  <a:srgbClr val="002060"/>
                </a:solidFill>
                <a:latin typeface="Calibri" charset="0"/>
              </a:rPr>
              <a:t>Полные губы, </a:t>
            </a:r>
            <a:r>
              <a:rPr lang="en-US" altLang="ru-RU" sz="3000" b="1">
                <a:solidFill>
                  <a:srgbClr val="002060"/>
                </a:solidFill>
                <a:latin typeface="Calibri" charset="0"/>
              </a:rPr>
              <a:t>Faception</a:t>
            </a:r>
            <a:endParaRPr lang="ru-RU" altLang="ru-RU" sz="3000" b="1">
              <a:solidFill>
                <a:srgbClr val="002060"/>
              </a:solidFill>
              <a:latin typeface="Calibri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286000" y="3352800"/>
            <a:ext cx="0" cy="533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219200" y="2209800"/>
            <a:ext cx="2590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14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219200" y="2209800"/>
            <a:ext cx="0" cy="8382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14400" y="3200400"/>
            <a:ext cx="0" cy="1752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150" name="Текст 16"/>
          <p:cNvSpPr>
            <a:spLocks noGrp="1"/>
          </p:cNvSpPr>
          <p:nvPr>
            <p:ph type="body" idx="1"/>
          </p:nvPr>
        </p:nvSpPr>
        <p:spPr>
          <a:xfrm>
            <a:off x="3810000" y="1790700"/>
            <a:ext cx="3641725" cy="639763"/>
          </a:xfrm>
        </p:spPr>
        <p:txBody>
          <a:bodyPr/>
          <a:lstStyle/>
          <a:p>
            <a:r>
              <a:rPr lang="ru-RU" altLang="ru-RU" sz="1800" b="0"/>
              <a:t>Ранимость (+0,4)</a:t>
            </a:r>
          </a:p>
        </p:txBody>
      </p:sp>
      <p:sp>
        <p:nvSpPr>
          <p:cNvPr id="219151" name="Текст 16"/>
          <p:cNvSpPr>
            <a:spLocks noGrp="1"/>
          </p:cNvSpPr>
          <p:nvPr>
            <p:ph type="body" idx="1"/>
          </p:nvPr>
        </p:nvSpPr>
        <p:spPr>
          <a:xfrm>
            <a:off x="3860800" y="2498725"/>
            <a:ext cx="3643313" cy="639763"/>
          </a:xfrm>
        </p:spPr>
        <p:txBody>
          <a:bodyPr/>
          <a:lstStyle/>
          <a:p>
            <a:r>
              <a:rPr lang="ru-RU" altLang="ru-RU" sz="1800" b="0"/>
              <a:t>Пессимизм (+0,3)</a:t>
            </a:r>
          </a:p>
        </p:txBody>
      </p:sp>
      <p:sp>
        <p:nvSpPr>
          <p:cNvPr id="219152" name="Текст 16"/>
          <p:cNvSpPr>
            <a:spLocks noGrp="1"/>
          </p:cNvSpPr>
          <p:nvPr>
            <p:ph type="body" idx="1"/>
          </p:nvPr>
        </p:nvSpPr>
        <p:spPr>
          <a:xfrm>
            <a:off x="3581400" y="3443288"/>
            <a:ext cx="3641725" cy="639762"/>
          </a:xfrm>
        </p:spPr>
        <p:txBody>
          <a:bodyPr/>
          <a:lstStyle/>
          <a:p>
            <a:r>
              <a:rPr lang="ru-RU" altLang="ru-RU" sz="1800" b="0"/>
              <a:t>Чувственность (+0,7)</a:t>
            </a:r>
          </a:p>
        </p:txBody>
      </p:sp>
      <p:sp>
        <p:nvSpPr>
          <p:cNvPr id="219153" name="Текст 16"/>
          <p:cNvSpPr>
            <a:spLocks noGrp="1"/>
          </p:cNvSpPr>
          <p:nvPr>
            <p:ph type="body" idx="1"/>
          </p:nvPr>
        </p:nvSpPr>
        <p:spPr>
          <a:xfrm>
            <a:off x="3733800" y="4468813"/>
            <a:ext cx="3641725" cy="639762"/>
          </a:xfrm>
        </p:spPr>
        <p:txBody>
          <a:bodyPr/>
          <a:lstStyle/>
          <a:p>
            <a:r>
              <a:rPr lang="ru-RU" altLang="ru-RU" sz="1800" b="0"/>
              <a:t>Общительность (+0,5)</a:t>
            </a:r>
          </a:p>
        </p:txBody>
      </p:sp>
      <p:sp>
        <p:nvSpPr>
          <p:cNvPr id="219154" name="Прямоугольник 2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80528" y="219311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Привлекательность</a:t>
            </a:r>
          </a:p>
        </p:txBody>
      </p:sp>
      <p:sp>
        <p:nvSpPr>
          <p:cNvPr id="9523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95235" name="Подзаголовок 6"/>
          <p:cNvSpPr txBox="1">
            <a:spLocks/>
          </p:cNvSpPr>
          <p:nvPr/>
        </p:nvSpPr>
        <p:spPr bwMode="auto">
          <a:xfrm>
            <a:off x="684213" y="4797425"/>
            <a:ext cx="78311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400"/>
              <a:t>Представления </a:t>
            </a:r>
            <a:r>
              <a:rPr lang="ru-RU" altLang="ru-RU" sz="2400"/>
              <a:t>о человеке по его лицу </a:t>
            </a:r>
            <a:r>
              <a:rPr lang="en-US" altLang="ru-RU" sz="2400"/>
              <a:t>складываются в течение двух-трех десятков мс и в дальнейшем (50 мс-30 с) существенно не меняются. </a:t>
            </a:r>
            <a:endParaRPr lang="ru-RU" altLang="ru-RU" sz="2400"/>
          </a:p>
        </p:txBody>
      </p:sp>
      <p:pic>
        <p:nvPicPr>
          <p:cNvPr id="95236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368425"/>
            <a:ext cx="61864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65600" y="190951"/>
            <a:ext cx="9324528" cy="1124744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300" dirty="0" err="1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FaceReading</a:t>
            </a:r>
            <a:endParaRPr lang="ru-RU" sz="3300" dirty="0">
              <a:ln w="18000">
                <a:solidFill>
                  <a:srgbClr val="A5002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  <a:latin typeface="Myriad Pro" pitchFamily="34" charset="0"/>
              <a:ea typeface="+mj-ea"/>
              <a:cs typeface="+mj-cs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Первое впечатление. Доверие</a:t>
            </a:r>
          </a:p>
        </p:txBody>
      </p:sp>
      <p:sp>
        <p:nvSpPr>
          <p:cNvPr id="9728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140200" y="6492875"/>
            <a:ext cx="5003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ru-RU" altLang="ru-RU" sz="1300" b="1">
              <a:solidFill>
                <a:schemeClr val="bg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 bwMode="auto">
          <a:xfrm>
            <a:off x="3779838" y="1412875"/>
            <a:ext cx="48958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ru-RU" sz="2000"/>
              <a:t>Лучше всего по выражению лица распознаются черты личности, связанные с доминантностью</a:t>
            </a:r>
            <a:r>
              <a:rPr lang="ru-RU" altLang="ru-RU" sz="2000"/>
              <a:t>, привлекательностью и доверию к </a:t>
            </a:r>
            <a:r>
              <a:rPr lang="en-US" altLang="ru-RU" sz="2000"/>
              <a:t> человек</a:t>
            </a:r>
            <a:r>
              <a:rPr lang="ru-RU" altLang="ru-RU" sz="2000"/>
              <a:t>у</a:t>
            </a:r>
            <a:r>
              <a:rPr lang="en-US" altLang="ru-RU" sz="2000"/>
              <a:t>, хуже всего-его нравственные качества. </a:t>
            </a:r>
            <a:endParaRPr lang="ru-RU" altLang="ru-RU" sz="2000"/>
          </a:p>
          <a:p>
            <a:r>
              <a:rPr lang="en-US" altLang="ru-RU" sz="2000"/>
              <a:t> </a:t>
            </a:r>
            <a:endParaRPr lang="ru-RU" altLang="ru-RU" sz="2000"/>
          </a:p>
          <a:p>
            <a:pPr>
              <a:buFont typeface="Arial" charset="0"/>
              <a:buNone/>
            </a:pPr>
            <a:r>
              <a:rPr lang="en-US" altLang="ru-RU" sz="2000"/>
              <a:t>Исследование показало, что люди, лица которых вызывают наибольшее доверие, обладают такими чертами личности, как общительность, открытость, сердечность, честность. </a:t>
            </a:r>
            <a:endParaRPr lang="ru-RU" altLang="ru-RU" sz="2000"/>
          </a:p>
          <a:p>
            <a:pPr>
              <a:buFont typeface="Arial" charset="0"/>
              <a:buNone/>
            </a:pPr>
            <a:endParaRPr lang="ru-RU" altLang="ru-RU" sz="2000"/>
          </a:p>
          <a:p>
            <a:pPr>
              <a:buFont typeface="Arial" charset="0"/>
              <a:buNone/>
            </a:pPr>
            <a:r>
              <a:rPr lang="en-US" altLang="ru-RU" sz="2000"/>
              <a:t>Высокий интеллект при отсутствии перечисленных характеристик не способствует формированию доверия. </a:t>
            </a:r>
            <a:endParaRPr lang="ru-RU" altLang="ru-RU" sz="2000"/>
          </a:p>
        </p:txBody>
      </p:sp>
      <p:pic>
        <p:nvPicPr>
          <p:cNvPr id="97284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1400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Прямоугольник 5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7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23604</TotalTime>
  <Words>2558</Words>
  <Application>Microsoft Macintosh PowerPoint</Application>
  <PresentationFormat>Экран (4:3)</PresentationFormat>
  <Paragraphs>620</Paragraphs>
  <Slides>71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81" baseType="lpstr">
      <vt:lpstr>Calibri</vt:lpstr>
      <vt:lpstr>Mangal</vt:lpstr>
      <vt:lpstr>Myriad Pro</vt:lpstr>
      <vt:lpstr>Symbol</vt:lpstr>
      <vt:lpstr>Tahoma</vt:lpstr>
      <vt:lpstr>Times New Roman</vt:lpstr>
      <vt:lpstr>Wingdings 3</vt:lpstr>
      <vt:lpstr>Arial</vt:lpstr>
      <vt:lpstr>Тема6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Проверенные модели физиогномики, (корреляции с Big5, по Faception)</vt:lpstr>
      <vt:lpstr>Презентация PowerPoint</vt:lpstr>
      <vt:lpstr>Презентация PowerPoint</vt:lpstr>
      <vt:lpstr>BIG-5</vt:lpstr>
      <vt:lpstr>BIG-5, субшкалы</vt:lpstr>
      <vt:lpstr>Близко расположенные глаза, Faception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Пользователь Microsoft Office</cp:lastModifiedBy>
  <cp:revision>55</cp:revision>
  <dcterms:created xsi:type="dcterms:W3CDTF">2018-02-05T14:49:00Z</dcterms:created>
  <dcterms:modified xsi:type="dcterms:W3CDTF">2019-09-13T13:43:33Z</dcterms:modified>
  <cp:category/>
</cp:coreProperties>
</file>