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  <p:sldMasterId id="2147483693" r:id="rId2"/>
  </p:sldMasterIdLst>
  <p:notesMasterIdLst>
    <p:notesMasterId r:id="rId35"/>
  </p:notesMasterIdLst>
  <p:sldIdLst>
    <p:sldId id="689" r:id="rId3"/>
    <p:sldId id="690" r:id="rId4"/>
    <p:sldId id="516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8" r:id="rId17"/>
    <p:sldId id="481" r:id="rId18"/>
    <p:sldId id="482" r:id="rId19"/>
    <p:sldId id="483" r:id="rId20"/>
    <p:sldId id="484" r:id="rId21"/>
    <p:sldId id="486" r:id="rId22"/>
    <p:sldId id="487" r:id="rId23"/>
    <p:sldId id="488" r:id="rId24"/>
    <p:sldId id="693" r:id="rId25"/>
    <p:sldId id="694" r:id="rId26"/>
    <p:sldId id="695" r:id="rId27"/>
    <p:sldId id="696" r:id="rId28"/>
    <p:sldId id="697" r:id="rId29"/>
    <p:sldId id="698" r:id="rId30"/>
    <p:sldId id="699" r:id="rId31"/>
    <p:sldId id="691" r:id="rId32"/>
    <p:sldId id="692" r:id="rId33"/>
    <p:sldId id="700" r:id="rId34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C0000"/>
    <a:srgbClr val="FFFF00"/>
    <a:srgbClr val="000000"/>
    <a:srgbClr val="A50021"/>
    <a:srgbClr val="FCF7D0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8" autoAdjust="0"/>
    <p:restoredTop sz="94444" autoAdjust="0"/>
  </p:normalViewPr>
  <p:slideViewPr>
    <p:cSldViewPr>
      <p:cViewPr>
        <p:scale>
          <a:sx n="100" d="100"/>
          <a:sy n="100" d="100"/>
        </p:scale>
        <p:origin x="5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3E72477-3C42-A145-B200-84A50868F081}" type="datetimeFigureOut">
              <a:rPr lang="ru-RU" altLang="ru-RU"/>
              <a:pPr/>
              <a:t>15.09.2019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76EEEDF-02DB-384A-BFC5-C1BA7E40CE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014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7ABD791-623B-3248-8575-6CB4C10F5200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039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49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9BCB31E-D1C5-5F42-8676-32084B51DD7F}" type="slidenum">
              <a:rPr lang="ru-RU" altLang="ru-RU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39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EEDF-02DB-384A-BFC5-C1BA7E40CE83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17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EEDF-02DB-384A-BFC5-C1BA7E40CE83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38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49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9BCB31E-D1C5-5F42-8676-32084B51DD7F}" type="slidenum">
              <a:rPr lang="ru-RU" altLang="ru-RU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56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49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9BCB31E-D1C5-5F42-8676-32084B51DD7F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95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49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9BCB31E-D1C5-5F42-8676-32084B51DD7F}" type="slidenum">
              <a:rPr lang="ru-RU" altLang="ru-RU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01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49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9BCB31E-D1C5-5F42-8676-32084B51DD7F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92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49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9BCB31E-D1C5-5F42-8676-32084B51DD7F}" type="slidenum">
              <a:rPr lang="ru-RU" altLang="ru-RU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68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49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9BCB31E-D1C5-5F42-8676-32084B51DD7F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67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713D0-D6D0-4441-98E4-D42CD0749F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65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DF406-52CD-244E-885A-31612CB2A2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9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C4FF8-A2DC-CB43-8D5F-2A371E0213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4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D356D-C5B6-794D-AFE6-1714B26A46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566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31679-5814-AC46-9A55-8655124F01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14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BF2AA-CE09-4E40-A10B-4F4856D32B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903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435F2-4C91-ED47-8F04-62F4E3FB00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82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5573-69D3-D44F-B119-3F5E80FA69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556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10FA5-3C03-B94F-878E-CFFE96E285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41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027A6-0549-DA47-AA73-1DA3F21066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058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FB59C-79D0-854A-84EE-7E4286BC7B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42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21E59-7422-EF47-B448-F478BF37D0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686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1A75A-4013-C64F-B693-26FB150EDD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090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48718-B313-C140-A569-9EA5982F3A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853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407D0-FAB2-4E46-9BAF-B06B28362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819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Arial" charset="0"/>
              </a:defRPr>
            </a:lvl1pPr>
          </a:lstStyle>
          <a:p>
            <a:r>
              <a:rPr lang="ru-RU" altLang="ru-RU"/>
              <a:t>02.08.2016</a:t>
            </a:r>
            <a:endParaRPr lang="de-DE" altLang="ru-RU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  <a:endParaRPr lang="de-DE" altLang="ru-RU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B322D86-DF83-4849-83A2-118A9902B74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92848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F4D-1E77-9A42-A206-AA6EF90981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01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30F37-9867-B041-83DE-C1F221AEA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14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27A0C-8557-DD4B-A028-C9A674F911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68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A928-2C96-5D4F-AF1F-A28A22E123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02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5E9D8-9E5B-F94E-91EB-64F17CA51A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7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4F9C3-FDCA-8F4E-AF0E-A651DA0BB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89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9F473-BEF7-B94C-ACA8-CB39A611EB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56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59B2E55-4FCE-7745-A6A3-1F904576ECDC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1" name="Рисунок 11" descr="19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ru-RU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r>
              <a:rPr lang="ru-RU" altLang="ru-RU"/>
              <a:t>Факультет профайлинга А. Филатова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C00125F-B144-0840-8853-A604FCFAB1A7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2055" name="Рисунок 11" descr="20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46" y="23156"/>
            <a:ext cx="6948264" cy="68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15" descr="возможности внутренняя референция актив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12170" r="17473" b="4152"/>
          <a:stretch>
            <a:fillRect/>
          </a:stretch>
        </p:blipFill>
        <p:spPr bwMode="auto">
          <a:xfrm>
            <a:off x="-16669" y="1600200"/>
            <a:ext cx="46609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962400" y="2209800"/>
            <a:ext cx="1473696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38600" y="3810000"/>
            <a:ext cx="14478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52800" y="5029200"/>
            <a:ext cx="1795264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743200" y="2209800"/>
            <a:ext cx="1219200" cy="5334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819400" y="3124200"/>
            <a:ext cx="1219200" cy="6858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2438400" y="3352800"/>
            <a:ext cx="914400" cy="16764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140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4211638" y="6492875"/>
            <a:ext cx="49323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76141" name="Прямоугольник 13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7" name="Заголовок 6"/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  <a:b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</a:br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5029200" y="1348771"/>
            <a:ext cx="381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Детал</a:t>
            </a:r>
            <a:r>
              <a:rPr lang="ru-RU" altLang="ru-RU" sz="2400" b="1"/>
              <a:t>ьность, активность, язвительность</a:t>
            </a:r>
            <a:r>
              <a:rPr lang="ru-RU" altLang="ru-RU" sz="2400" b="1"/>
              <a:t> - </a:t>
            </a:r>
            <a:r>
              <a:rPr lang="ru-RU" altLang="ru-RU" sz="2400"/>
              <a:t>острый кончик носа, выраженные ноздри</a:t>
            </a:r>
          </a:p>
        </p:txBody>
      </p:sp>
      <p:sp>
        <p:nvSpPr>
          <p:cNvPr id="20" name="Прямоугольник 8"/>
          <p:cNvSpPr>
            <a:spLocks noChangeArrowheads="1"/>
          </p:cNvSpPr>
          <p:nvPr/>
        </p:nvSpPr>
        <p:spPr bwMode="auto">
          <a:xfrm>
            <a:off x="4953000" y="2965361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Уверенность, сила, стабильность - </a:t>
            </a:r>
            <a:r>
              <a:rPr lang="ru-RU" altLang="ru-RU" sz="2400"/>
              <a:t>широкая нижняя челюсть</a:t>
            </a: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5010150" y="4119513"/>
            <a:ext cx="38481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Гибкость, предприимчивость, коммуникабельность</a:t>
            </a:r>
            <a:r>
              <a:rPr lang="ru-RU" altLang="ru-RU" sz="2400"/>
              <a:t>- тонкая, длинная шея; вогнутая переносица, узкие плечи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16" descr="Картинки по запросу мама из простокваш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38"/>
          <a:stretch>
            <a:fillRect/>
          </a:stretch>
        </p:blipFill>
        <p:spPr bwMode="auto">
          <a:xfrm>
            <a:off x="4267200" y="2057400"/>
            <a:ext cx="4597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3276600" y="2514600"/>
            <a:ext cx="25146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91200" y="2514600"/>
            <a:ext cx="762000" cy="6858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886200" y="3657600"/>
            <a:ext cx="2895600" cy="34925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3581400" y="5257800"/>
            <a:ext cx="25146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096000" y="3810000"/>
            <a:ext cx="1219200" cy="14478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163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4140200" y="6492875"/>
            <a:ext cx="5003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77164" name="Прямоугольник 12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6" name="Заголовок 6"/>
          <p:cNvSpPr>
            <a:spLocks noGrp="1"/>
          </p:cNvSpPr>
          <p:nvPr>
            <p:ph type="title"/>
          </p:nvPr>
        </p:nvSpPr>
        <p:spPr>
          <a:xfrm>
            <a:off x="0" y="-96837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  <a:b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</a:br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17" name="Прямоугольник 7"/>
          <p:cNvSpPr>
            <a:spLocks noChangeArrowheads="1"/>
          </p:cNvSpPr>
          <p:nvPr/>
        </p:nvSpPr>
        <p:spPr bwMode="auto">
          <a:xfrm>
            <a:off x="-152400" y="1457235"/>
            <a:ext cx="365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Активность, предприимчивость</a:t>
            </a:r>
            <a:r>
              <a:rPr lang="ru-RU" altLang="ru-RU" sz="2400"/>
              <a:t>– острый подбородок</a:t>
            </a:r>
          </a:p>
        </p:txBody>
      </p:sp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-161925" y="3022510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Уверенность, сила, стабильность - </a:t>
            </a:r>
            <a:r>
              <a:rPr lang="ru-RU" altLang="ru-RU" sz="2400"/>
              <a:t>широкая нижняя челюсть</a:t>
            </a:r>
          </a:p>
        </p:txBody>
      </p:sp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0" y="4730748"/>
            <a:ext cx="4084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Гибкость, утонченность, слабость, чувственность </a:t>
            </a:r>
            <a:r>
              <a:rPr lang="ru-RU" altLang="ru-RU" sz="2400"/>
              <a:t>- длинная узкая шея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16" descr="Картинки по запросу сказка о царе салта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0001"/>
          <a:stretch>
            <a:fillRect/>
          </a:stretch>
        </p:blipFill>
        <p:spPr bwMode="auto">
          <a:xfrm>
            <a:off x="152400" y="1600200"/>
            <a:ext cx="4343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1" name="Прямоугольник 8"/>
          <p:cNvSpPr>
            <a:spLocks noChangeArrowheads="1"/>
          </p:cNvSpPr>
          <p:nvPr/>
        </p:nvSpPr>
        <p:spPr bwMode="auto">
          <a:xfrm>
            <a:off x="4953000" y="1752600"/>
            <a:ext cx="403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Задумчивость, интроверсия, медлительность </a:t>
            </a:r>
            <a:r>
              <a:rPr lang="ru-RU" altLang="ru-RU" sz="2400" b="1">
                <a:solidFill>
                  <a:srgbClr val="000000"/>
                </a:solidFill>
              </a:rPr>
              <a:t>- </a:t>
            </a:r>
            <a:r>
              <a:rPr lang="ru-RU" altLang="ru-RU" sz="2400">
                <a:solidFill>
                  <a:srgbClr val="000000"/>
                </a:solidFill>
              </a:rPr>
              <a:t>длинный нос, узкие ноздри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33800" y="2209800"/>
            <a:ext cx="1054224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62400" y="3733800"/>
            <a:ext cx="9906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10000" y="4953000"/>
            <a:ext cx="23622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743200" y="2209800"/>
            <a:ext cx="990600" cy="6096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67000" y="3124200"/>
            <a:ext cx="1295400" cy="6096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86000" y="3352800"/>
            <a:ext cx="1524000" cy="16002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18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962400" y="6492875"/>
            <a:ext cx="5181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78189" name="Прямоугольник 14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6" name="Заголовок 6"/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  <a:b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</a:br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20" name="Прямоугольник 7"/>
          <p:cNvSpPr>
            <a:spLocks noChangeArrowheads="1"/>
          </p:cNvSpPr>
          <p:nvPr/>
        </p:nvSpPr>
        <p:spPr bwMode="auto">
          <a:xfrm>
            <a:off x="4826124" y="2954517"/>
            <a:ext cx="388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Неуверенность, ведомость, слабость, контактность</a:t>
            </a:r>
            <a:r>
              <a:rPr lang="ru-RU" altLang="ru-RU" sz="2400"/>
              <a:t>- тонкая шея, узкая челюсть, слабая челюсть</a:t>
            </a: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4353694" y="4823203"/>
            <a:ext cx="47903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Гибкость, предприимчивость, коммуникабельность</a:t>
            </a:r>
            <a:r>
              <a:rPr lang="ru-RU" altLang="ru-RU" sz="2400"/>
              <a:t>- тонкая, длинная шея; вогнутая переносица, узкие плечи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18" descr="Картинки по запросу жихарка гора самоцве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38889"/>
          <a:stretch>
            <a:fillRect/>
          </a:stretch>
        </p:blipFill>
        <p:spPr bwMode="auto">
          <a:xfrm>
            <a:off x="152400" y="1676400"/>
            <a:ext cx="35655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124200" y="2514600"/>
            <a:ext cx="1905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05200" y="3505200"/>
            <a:ext cx="12573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71800" y="5029200"/>
            <a:ext cx="23622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133600" y="2514600"/>
            <a:ext cx="990600" cy="11430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590800" y="3505200"/>
            <a:ext cx="914400" cy="3810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2133600" y="4495800"/>
            <a:ext cx="838200" cy="5334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212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498850" y="6408738"/>
            <a:ext cx="563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</p:txBody>
      </p:sp>
      <p:sp>
        <p:nvSpPr>
          <p:cNvPr id="179213" name="Прямоугольник 13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7" name="Заголовок 6"/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19" name="Прямоугольник 12"/>
          <p:cNvSpPr>
            <a:spLocks noChangeArrowheads="1"/>
          </p:cNvSpPr>
          <p:nvPr/>
        </p:nvSpPr>
        <p:spPr bwMode="auto">
          <a:xfrm>
            <a:off x="4762500" y="1541756"/>
            <a:ext cx="381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Детал</a:t>
            </a:r>
            <a:r>
              <a:rPr lang="ru-RU" altLang="ru-RU" sz="2400" b="1"/>
              <a:t>ьность, активность, язвительность</a:t>
            </a:r>
            <a:r>
              <a:rPr lang="ru-RU" altLang="ru-RU" sz="2400" b="1"/>
              <a:t> - </a:t>
            </a:r>
            <a:r>
              <a:rPr lang="ru-RU" altLang="ru-RU" sz="2400"/>
              <a:t>острый кончик носа</a:t>
            </a:r>
          </a:p>
        </p:txBody>
      </p:sp>
      <p:sp>
        <p:nvSpPr>
          <p:cNvPr id="21" name="Прямоугольник 11"/>
          <p:cNvSpPr>
            <a:spLocks noChangeArrowheads="1"/>
          </p:cNvSpPr>
          <p:nvPr/>
        </p:nvSpPr>
        <p:spPr bwMode="auto">
          <a:xfrm>
            <a:off x="4876800" y="3046362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Эгоизм, честолюбие, нарциссизм </a:t>
            </a:r>
            <a:r>
              <a:rPr lang="ru-RU" altLang="ru-RU" sz="2400"/>
              <a:t>-, широкая нижн.челюсть</a:t>
            </a:r>
          </a:p>
        </p:txBody>
      </p:sp>
      <p:sp>
        <p:nvSpPr>
          <p:cNvPr id="22" name="Прямоугольник 9"/>
          <p:cNvSpPr>
            <a:spLocks noChangeArrowheads="1"/>
          </p:cNvSpPr>
          <p:nvPr/>
        </p:nvSpPr>
        <p:spPr bwMode="auto">
          <a:xfrm>
            <a:off x="4762500" y="4637125"/>
            <a:ext cx="411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Целеустремленность, коммуникабельность </a:t>
            </a:r>
            <a:r>
              <a:rPr lang="mr-IN" altLang="ru-RU" sz="2400" b="1"/>
              <a:t>–</a:t>
            </a:r>
            <a:r>
              <a:rPr lang="ru-RU" altLang="ru-RU" sz="2400" b="1"/>
              <a:t> </a:t>
            </a:r>
            <a:r>
              <a:rPr lang="ru-RU" altLang="ru-RU" sz="2400"/>
              <a:t>открытые жесты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15" descr="Детали - острый нос, длинный н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819400" y="3733800"/>
            <a:ext cx="20574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229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4356100" y="6492875"/>
            <a:ext cx="47879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80230" name="Прямоугольник 8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  <a:b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</a:br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3692" y="2714446"/>
            <a:ext cx="381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Детал</a:t>
            </a:r>
            <a:r>
              <a:rPr lang="ru-RU" altLang="ru-RU" sz="2400" b="1"/>
              <a:t>ьность, активность, язвительность</a:t>
            </a:r>
            <a:r>
              <a:rPr lang="ru-RU" altLang="ru-RU" sz="2400" b="1"/>
              <a:t> - </a:t>
            </a:r>
            <a:r>
              <a:rPr lang="ru-RU" altLang="ru-RU" sz="2400"/>
              <a:t>острый кончик носа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16" descr="Кто есть кто в офисе (23 картин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b="3333"/>
          <a:stretch>
            <a:fillRect/>
          </a:stretch>
        </p:blipFill>
        <p:spPr bwMode="auto">
          <a:xfrm>
            <a:off x="152400" y="1524000"/>
            <a:ext cx="457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Прямоугольник 7"/>
          <p:cNvSpPr>
            <a:spLocks noChangeArrowheads="1"/>
          </p:cNvSpPr>
          <p:nvPr/>
        </p:nvSpPr>
        <p:spPr bwMode="auto">
          <a:xfrm>
            <a:off x="5105400" y="4495800"/>
            <a:ext cx="388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«Мотивация К» </a:t>
            </a:r>
            <a:r>
              <a:rPr lang="ru-RU" altLang="ru-RU" sz="2400"/>
              <a:t>- мимический паттерн, жесты</a:t>
            </a:r>
          </a:p>
        </p:txBody>
      </p:sp>
      <p:sp>
        <p:nvSpPr>
          <p:cNvPr id="181252" name="Прямоугольник 8"/>
          <p:cNvSpPr>
            <a:spLocks noChangeArrowheads="1"/>
          </p:cNvSpPr>
          <p:nvPr/>
        </p:nvSpPr>
        <p:spPr bwMode="auto">
          <a:xfrm>
            <a:off x="5119836" y="3051854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Доброта, спокойствие, рассудительность</a:t>
            </a:r>
            <a:r>
              <a:rPr lang="ru-RU" altLang="ru-RU" sz="2400">
                <a:solidFill>
                  <a:srgbClr val="000000"/>
                </a:solidFill>
              </a:rPr>
              <a:t>- нос «картошкой»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86200" y="2514600"/>
            <a:ext cx="1905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3810000"/>
            <a:ext cx="1905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62400" y="4876800"/>
            <a:ext cx="1905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905000" y="2514600"/>
            <a:ext cx="1981200" cy="8382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743200" y="3276600"/>
            <a:ext cx="1828800" cy="5334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259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4271963" y="6408738"/>
            <a:ext cx="48593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</p:txBody>
      </p:sp>
      <p:sp>
        <p:nvSpPr>
          <p:cNvPr id="181260" name="Прямоугольник 14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0" y="952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</a:p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4704060" y="1715437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Вовлеченность, эмоциональность </a:t>
            </a:r>
            <a:r>
              <a:rPr lang="ru-RU" altLang="ru-RU" sz="2400" b="1"/>
              <a:t>- </a:t>
            </a:r>
            <a:r>
              <a:rPr lang="ru-RU" altLang="ru-RU" sz="2400"/>
              <a:t>широкое лицо, оттопыренные уши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15" descr="общее - широкий н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>
            <a:fillRect/>
          </a:stretch>
        </p:blipFill>
        <p:spPr bwMode="auto">
          <a:xfrm>
            <a:off x="304800" y="1524000"/>
            <a:ext cx="39830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286000" y="2590800"/>
            <a:ext cx="35052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1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635375" y="6410325"/>
            <a:ext cx="5508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</p:txBody>
      </p:sp>
      <p:sp>
        <p:nvSpPr>
          <p:cNvPr id="183302" name="Прямоугольник 9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0" y="952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</a:p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5004048" y="1700808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Доброта, спокойствие, рассудительность</a:t>
            </a:r>
            <a:r>
              <a:rPr lang="ru-RU" altLang="ru-RU" sz="2400">
                <a:solidFill>
                  <a:srgbClr val="000000"/>
                </a:solidFill>
              </a:rPr>
              <a:t>- нос «картошкой» 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4927848" y="2990671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Уверенность, сила, стабильность - </a:t>
            </a:r>
            <a:r>
              <a:rPr lang="ru-RU" altLang="ru-RU" sz="2400"/>
              <a:t>широкая нижняя челюсть</a:t>
            </a: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4991844" y="4343479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Ведомость, доверчивость- </a:t>
            </a:r>
            <a:r>
              <a:rPr lang="ru-RU" altLang="ru-RU" sz="2400"/>
              <a:t>длинная шея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15" descr="общее и ассоциирова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1"/>
          <a:stretch>
            <a:fillRect/>
          </a:stretch>
        </p:blipFill>
        <p:spPr bwMode="auto">
          <a:xfrm>
            <a:off x="304800" y="1676400"/>
            <a:ext cx="30908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Прямоугольник 6"/>
          <p:cNvSpPr>
            <a:spLocks noChangeArrowheads="1"/>
          </p:cNvSpPr>
          <p:nvPr/>
        </p:nvSpPr>
        <p:spPr bwMode="auto">
          <a:xfrm>
            <a:off x="3733800" y="556260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«Мотивация К» </a:t>
            </a:r>
            <a:r>
              <a:rPr lang="ru-RU" altLang="ru-RU" sz="2400"/>
              <a:t>- открытые жесты, поза, мимический поттерн</a:t>
            </a:r>
          </a:p>
        </p:txBody>
      </p:sp>
      <p:sp>
        <p:nvSpPr>
          <p:cNvPr id="184324" name="Прямоугольник 7"/>
          <p:cNvSpPr>
            <a:spLocks noChangeArrowheads="1"/>
          </p:cNvSpPr>
          <p:nvPr/>
        </p:nvSpPr>
        <p:spPr bwMode="auto">
          <a:xfrm>
            <a:off x="2971800" y="1295400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Эмоциональность- </a:t>
            </a:r>
            <a:r>
              <a:rPr lang="ru-RU" altLang="ru-RU" sz="2400">
                <a:solidFill>
                  <a:srgbClr val="000000"/>
                </a:solidFill>
              </a:rPr>
              <a:t>оттопыренные уши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184326" name="Прямоугольник 9"/>
          <p:cNvSpPr>
            <a:spLocks noChangeArrowheads="1"/>
          </p:cNvSpPr>
          <p:nvPr/>
        </p:nvSpPr>
        <p:spPr bwMode="auto">
          <a:xfrm>
            <a:off x="4424363" y="4614118"/>
            <a:ext cx="441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«Возможности» - </a:t>
            </a:r>
            <a:r>
              <a:rPr lang="ru-RU" altLang="ru-RU" sz="2400">
                <a:solidFill>
                  <a:srgbClr val="000000"/>
                </a:solidFill>
              </a:rPr>
              <a:t>длинная тонкая шея и узкие плечи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124200" y="1752600"/>
            <a:ext cx="10668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62400" y="2667000"/>
            <a:ext cx="27432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76600" y="3733800"/>
            <a:ext cx="16002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733800" y="4876800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67000" y="6019800"/>
            <a:ext cx="22098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524000" y="1752600"/>
            <a:ext cx="1600200" cy="11430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828800" y="2667000"/>
            <a:ext cx="2133600" cy="3048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828800" y="3276600"/>
            <a:ext cx="1447800" cy="4572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600200" y="3581400"/>
            <a:ext cx="2133600" cy="12954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371600" y="4572000"/>
            <a:ext cx="1295400" cy="14478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3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792538" y="6408738"/>
            <a:ext cx="52927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</p:txBody>
      </p:sp>
      <p:sp>
        <p:nvSpPr>
          <p:cNvPr id="184339" name="Прямоугольник 19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2" name="Заголовок 6"/>
          <p:cNvSpPr txBox="1">
            <a:spLocks/>
          </p:cNvSpPr>
          <p:nvPr/>
        </p:nvSpPr>
        <p:spPr>
          <a:xfrm>
            <a:off x="0" y="952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</a:p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3962400" y="2001729"/>
            <a:ext cx="518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Доброта, спокойствие, рассудительность</a:t>
            </a:r>
            <a:r>
              <a:rPr lang="ru-RU" altLang="ru-RU" sz="2400">
                <a:solidFill>
                  <a:srgbClr val="000000"/>
                </a:solidFill>
              </a:rPr>
              <a:t>- нос «картошкой» </a:t>
            </a:r>
          </a:p>
        </p:txBody>
      </p:sp>
      <p:sp>
        <p:nvSpPr>
          <p:cNvPr id="24" name="Прямоугольник 7"/>
          <p:cNvSpPr>
            <a:spLocks noChangeArrowheads="1"/>
          </p:cNvSpPr>
          <p:nvPr/>
        </p:nvSpPr>
        <p:spPr bwMode="auto">
          <a:xfrm>
            <a:off x="4191000" y="2954517"/>
            <a:ext cx="45213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Неуверенность, ведомость, слабость, контактность</a:t>
            </a:r>
            <a:r>
              <a:rPr lang="ru-RU" altLang="ru-RU" sz="2400"/>
              <a:t>- тонкая шея, узкая челюсть, слабая челюсть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16" descr="Картинки по запросу почтальон печкин с посыл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r="23750"/>
          <a:stretch>
            <a:fillRect/>
          </a:stretch>
        </p:blipFill>
        <p:spPr bwMode="auto">
          <a:xfrm>
            <a:off x="228600" y="14478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Прямоугольник 7"/>
          <p:cNvSpPr>
            <a:spLocks noChangeArrowheads="1"/>
          </p:cNvSpPr>
          <p:nvPr/>
        </p:nvSpPr>
        <p:spPr bwMode="auto">
          <a:xfrm>
            <a:off x="4533900" y="4587875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Последовательность и алгоритмичность</a:t>
            </a:r>
            <a:r>
              <a:rPr lang="ru-RU" altLang="ru-RU" sz="2400"/>
              <a:t>- выраженная переносица, толстая шея</a:t>
            </a:r>
          </a:p>
        </p:txBody>
      </p:sp>
      <p:sp>
        <p:nvSpPr>
          <p:cNvPr id="185349" name="Прямоугольник 9"/>
          <p:cNvSpPr>
            <a:spLocks noChangeArrowheads="1"/>
          </p:cNvSpPr>
          <p:nvPr/>
        </p:nvSpPr>
        <p:spPr bwMode="auto">
          <a:xfrm>
            <a:off x="5410200" y="2971800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«Активный» - </a:t>
            </a:r>
            <a:r>
              <a:rPr lang="ru-RU" altLang="ru-RU" sz="2400">
                <a:solidFill>
                  <a:srgbClr val="000000"/>
                </a:solidFill>
              </a:rPr>
              <a:t>угловатость лица и тела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048000" y="2209800"/>
            <a:ext cx="2286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52800" y="3429000"/>
            <a:ext cx="25146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19400" y="5334000"/>
            <a:ext cx="2286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057400" y="2209800"/>
            <a:ext cx="990600" cy="4572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2362200" y="3124200"/>
            <a:ext cx="990600" cy="3048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209800" y="3352800"/>
            <a:ext cx="609600" cy="19812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35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4284663" y="6492875"/>
            <a:ext cx="48593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85357" name="Прямоугольник 13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0" y="952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</a:p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4809331" y="1442859"/>
            <a:ext cx="381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Детал</a:t>
            </a:r>
            <a:r>
              <a:rPr lang="ru-RU" altLang="ru-RU" sz="2400" b="1"/>
              <a:t>ьность, активность, язвительность</a:t>
            </a:r>
            <a:r>
              <a:rPr lang="ru-RU" altLang="ru-RU" sz="2400" b="1"/>
              <a:t> - </a:t>
            </a:r>
            <a:r>
              <a:rPr lang="ru-RU" altLang="ru-RU" sz="2400"/>
              <a:t>острый кончик носа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16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/>
          <a:stretch>
            <a:fillRect/>
          </a:stretch>
        </p:blipFill>
        <p:spPr bwMode="auto">
          <a:xfrm>
            <a:off x="3886200" y="1822450"/>
            <a:ext cx="51054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3" name="Прямоугольник 10"/>
          <p:cNvSpPr>
            <a:spLocks noChangeArrowheads="1"/>
          </p:cNvSpPr>
          <p:nvPr/>
        </p:nvSpPr>
        <p:spPr bwMode="auto">
          <a:xfrm>
            <a:off x="1524000" y="11430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«Общее» </a:t>
            </a:r>
            <a:r>
              <a:rPr lang="ru-RU" altLang="ru-RU" sz="2400">
                <a:solidFill>
                  <a:srgbClr val="000000"/>
                </a:solidFill>
              </a:rPr>
              <a:t>- нос «картошкой»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429000" y="1600200"/>
            <a:ext cx="1524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819400" y="2667000"/>
            <a:ext cx="1524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667000" y="4191000"/>
            <a:ext cx="31242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895600" y="5410200"/>
            <a:ext cx="35052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953000" y="1600200"/>
            <a:ext cx="1066800" cy="15240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4343400" y="2667000"/>
            <a:ext cx="2133600" cy="10668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791200" y="3962400"/>
            <a:ext cx="990600" cy="2286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400800" y="4038600"/>
            <a:ext cx="533400" cy="13716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383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4124325" y="6423025"/>
            <a:ext cx="5003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</p:txBody>
      </p:sp>
      <p:sp>
        <p:nvSpPr>
          <p:cNvPr id="186384" name="Прямоугольник 17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8" name="Заголовок 6"/>
          <p:cNvSpPr txBox="1">
            <a:spLocks/>
          </p:cNvSpPr>
          <p:nvPr/>
        </p:nvSpPr>
        <p:spPr>
          <a:xfrm>
            <a:off x="0" y="952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</a:p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20" name="Прямоугольник 8"/>
          <p:cNvSpPr>
            <a:spLocks noChangeArrowheads="1"/>
          </p:cNvSpPr>
          <p:nvPr/>
        </p:nvSpPr>
        <p:spPr bwMode="auto">
          <a:xfrm>
            <a:off x="-152400" y="1906408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Уверенность, сила, стабильность - </a:t>
            </a:r>
            <a:r>
              <a:rPr lang="ru-RU" altLang="ru-RU" sz="2400"/>
              <a:t>широкая нижняя челюсть</a:t>
            </a:r>
          </a:p>
        </p:txBody>
      </p:sp>
      <p:sp>
        <p:nvSpPr>
          <p:cNvPr id="22" name="Прямоугольник 9"/>
          <p:cNvSpPr>
            <a:spLocks noChangeArrowheads="1"/>
          </p:cNvSpPr>
          <p:nvPr/>
        </p:nvSpPr>
        <p:spPr bwMode="auto">
          <a:xfrm>
            <a:off x="107504" y="3260454"/>
            <a:ext cx="31690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Активность, предприимчивость -</a:t>
            </a:r>
            <a:r>
              <a:rPr lang="ru-RU" altLang="ru-RU" sz="2400"/>
              <a:t>узкий подбородок</a:t>
            </a:r>
          </a:p>
        </p:txBody>
      </p:sp>
      <p:sp>
        <p:nvSpPr>
          <p:cNvPr id="24" name="Прямоугольник 7"/>
          <p:cNvSpPr>
            <a:spLocks noChangeArrowheads="1"/>
          </p:cNvSpPr>
          <p:nvPr/>
        </p:nvSpPr>
        <p:spPr bwMode="auto">
          <a:xfrm>
            <a:off x="-66675" y="4614500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Последовательность и алгоритмичность</a:t>
            </a:r>
            <a:r>
              <a:rPr lang="ru-RU" altLang="ru-RU" sz="2400"/>
              <a:t>- выраженная переносица, толстая шея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54756" y="443803"/>
            <a:ext cx="9324528" cy="785818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А.Филатов: несколько слов о себе</a:t>
            </a:r>
          </a:p>
        </p:txBody>
      </p:sp>
      <p:sp>
        <p:nvSpPr>
          <p:cNvPr id="921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4481513" y="6402388"/>
            <a:ext cx="4645025" cy="45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Профайлинг, нейротехнологии, верификация лжи.</a:t>
            </a:r>
          </a:p>
        </p:txBody>
      </p:sp>
      <p:sp>
        <p:nvSpPr>
          <p:cNvPr id="6" name="Подзаголовок 6"/>
          <p:cNvSpPr txBox="1">
            <a:spLocks/>
          </p:cNvSpPr>
          <p:nvPr/>
        </p:nvSpPr>
        <p:spPr bwMode="auto">
          <a:xfrm>
            <a:off x="2840038" y="1773238"/>
            <a:ext cx="6329734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17375E"/>
                </a:solidFill>
              </a:rPr>
              <a:t>В практическом профайлинге с 2007 г.</a:t>
            </a:r>
          </a:p>
          <a:p>
            <a:pPr eaLnBrk="1" hangingPunct="1"/>
            <a:r>
              <a:rPr lang="ru-RU" altLang="ru-RU" sz="1400" b="1">
                <a:solidFill>
                  <a:srgbClr val="17375E"/>
                </a:solidFill>
              </a:rPr>
              <a:t>Высшее образование:медицинское (ординатура по психиатрии-психотерапии),психологическое.</a:t>
            </a:r>
          </a:p>
          <a:p>
            <a:pPr eaLnBrk="1" hangingPunct="1"/>
            <a:r>
              <a:rPr lang="ru-RU" altLang="ru-RU" sz="1400" b="1">
                <a:solidFill>
                  <a:srgbClr val="17375E"/>
                </a:solidFill>
              </a:rPr>
              <a:t>Дополнительное образование и курсы повышения квалификации в РФ в сфере психологии, профайлинга и нейронаук:</a:t>
            </a:r>
          </a:p>
          <a:p>
            <a:pPr eaLnBrk="1" hangingPunct="1"/>
            <a:r>
              <a:rPr lang="ru-RU" altLang="ru-RU" sz="1400" b="1">
                <a:solidFill>
                  <a:srgbClr val="17375E"/>
                </a:solidFill>
              </a:rPr>
              <a:t>Аспирантура по психологии у проф. В.А.Барабанщикова</a:t>
            </a:r>
          </a:p>
          <a:p>
            <a:pPr eaLnBrk="1" hangingPunct="1"/>
            <a:r>
              <a:rPr lang="ru-RU" altLang="ru-RU" sz="1400" b="1">
                <a:solidFill>
                  <a:srgbClr val="17375E"/>
                </a:solidFill>
              </a:rPr>
              <a:t>Психолингвистика (СПБГУ)</a:t>
            </a:r>
          </a:p>
          <a:p>
            <a:pPr eaLnBrk="1" hangingPunct="1"/>
            <a:r>
              <a:rPr lang="ru-RU" altLang="ru-RU" sz="1400" b="1">
                <a:solidFill>
                  <a:srgbClr val="17375E"/>
                </a:solidFill>
              </a:rPr>
              <a:t>Психонейроэндокринология (НЦПЗ)</a:t>
            </a:r>
          </a:p>
          <a:p>
            <a:pPr eaLnBrk="1" hangingPunct="1"/>
            <a:r>
              <a:rPr lang="ru-RU" altLang="ru-RU" sz="1400" b="1">
                <a:solidFill>
                  <a:srgbClr val="17375E"/>
                </a:solidFill>
              </a:rPr>
              <a:t>Психодиагностика (Собчик Л.Н.)</a:t>
            </a:r>
          </a:p>
          <a:p>
            <a:pPr eaLnBrk="1" hangingPunct="1"/>
            <a:r>
              <a:rPr lang="ru-RU" altLang="ru-RU" sz="1400" b="1">
                <a:solidFill>
                  <a:srgbClr val="17375E"/>
                </a:solidFill>
              </a:rPr>
              <a:t>НЛП (full of international trainer)</a:t>
            </a:r>
          </a:p>
          <a:p>
            <a:pPr eaLnBrk="1" hangingPunct="1"/>
            <a:endParaRPr lang="ru-RU" altLang="ru-RU" sz="1400" b="1">
              <a:solidFill>
                <a:srgbClr val="17375E"/>
              </a:solidFill>
            </a:endParaRPr>
          </a:p>
          <a:p>
            <a:pPr eaLnBrk="1" hangingPunct="1"/>
            <a:r>
              <a:rPr lang="ru-RU" altLang="ru-RU" sz="1400" b="1">
                <a:solidFill>
                  <a:srgbClr val="17375E"/>
                </a:solidFill>
              </a:rPr>
              <a:t>Дополнительное образование и стажировки зарубежом:в области нейроаффективных наук: </a:t>
            </a:r>
          </a:p>
          <a:p>
            <a:pPr eaLnBrk="1" hangingPunct="1"/>
            <a:r>
              <a:rPr lang="ru-RU" altLang="ru-RU" sz="1400" b="1">
                <a:solidFill>
                  <a:srgbClr val="17375E"/>
                </a:solidFill>
              </a:rPr>
              <a:t>Glasgow University (Rachael Jack, Lindsay Wilson), </a:t>
            </a:r>
          </a:p>
          <a:p>
            <a:pPr eaLnBrk="1" hangingPunct="1"/>
            <a:r>
              <a:rPr lang="ru-RU" altLang="ru-RU" sz="1400" b="1">
                <a:solidFill>
                  <a:srgbClr val="17375E"/>
                </a:solidFill>
              </a:rPr>
              <a:t>Geneve University (David Sander),</a:t>
            </a:r>
          </a:p>
          <a:p>
            <a:pPr eaLnBrk="1" hangingPunct="1"/>
            <a:r>
              <a:rPr lang="ru-RU" altLang="ru-RU" sz="1400" b="1">
                <a:solidFill>
                  <a:srgbClr val="17375E"/>
                </a:solidFill>
              </a:rPr>
              <a:t>в области профайлинга, эмоций и психологии восприятия лица: Freitas Magalhães (Porto University), Alexander Todorov, Eva Krumhuber (University College London).</a:t>
            </a:r>
          </a:p>
        </p:txBody>
      </p:sp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" y="1756883"/>
            <a:ext cx="2736304" cy="40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15" descr="рефлексия - короткая шея, большой нос, узкие ноздри, полные гу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50593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Прямоугольник 6"/>
          <p:cNvSpPr>
            <a:spLocks noChangeArrowheads="1"/>
          </p:cNvSpPr>
          <p:nvPr/>
        </p:nvSpPr>
        <p:spPr bwMode="auto">
          <a:xfrm>
            <a:off x="0" y="1609636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Задумчивость, медлительность </a:t>
            </a:r>
            <a:r>
              <a:rPr lang="ru-RU" altLang="ru-RU" sz="2400"/>
              <a:t>- короткая шея, полные губы</a:t>
            </a:r>
          </a:p>
        </p:txBody>
      </p:sp>
      <p:sp>
        <p:nvSpPr>
          <p:cNvPr id="187397" name="Прямоугольник 8"/>
          <p:cNvSpPr>
            <a:spLocks noChangeArrowheads="1"/>
          </p:cNvSpPr>
          <p:nvPr/>
        </p:nvSpPr>
        <p:spPr bwMode="auto">
          <a:xfrm>
            <a:off x="3657600" y="13716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«Общее» - </a:t>
            </a:r>
            <a:r>
              <a:rPr lang="ru-RU" altLang="ru-RU" sz="2400">
                <a:solidFill>
                  <a:srgbClr val="000000"/>
                </a:solidFill>
              </a:rPr>
              <a:t>широкий нос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239000" y="1828800"/>
            <a:ext cx="0" cy="12954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971800" y="2438400"/>
            <a:ext cx="1524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819400" y="3581400"/>
            <a:ext cx="1524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048000" y="4953000"/>
            <a:ext cx="2667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495800" y="2438400"/>
            <a:ext cx="2667000" cy="8382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343400" y="3429000"/>
            <a:ext cx="2743200" cy="1524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715000" y="3581400"/>
            <a:ext cx="1524000" cy="13716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0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4067175" y="6492875"/>
            <a:ext cx="5076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87407" name="Прямоугольник 18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0" y="952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</a:p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-132556" y="3092271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Уверенность, сила, стабильность - </a:t>
            </a:r>
            <a:r>
              <a:rPr lang="ru-RU" altLang="ru-RU" sz="2400"/>
              <a:t>широкая нижняя челюсть</a:t>
            </a:r>
          </a:p>
        </p:txBody>
      </p:sp>
      <p:sp>
        <p:nvSpPr>
          <p:cNvPr id="23" name="Прямоугольник 7"/>
          <p:cNvSpPr>
            <a:spLocks noChangeArrowheads="1"/>
          </p:cNvSpPr>
          <p:nvPr/>
        </p:nvSpPr>
        <p:spPr bwMode="auto">
          <a:xfrm>
            <a:off x="-66675" y="4614500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Последовательность и алгоритмичность</a:t>
            </a:r>
            <a:r>
              <a:rPr lang="ru-RU" altLang="ru-RU" sz="2400"/>
              <a:t>- выраженная переносица, толстая шея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Прямоугольник 6"/>
          <p:cNvSpPr>
            <a:spLocks noChangeArrowheads="1"/>
          </p:cNvSpPr>
          <p:nvPr/>
        </p:nvSpPr>
        <p:spPr bwMode="auto">
          <a:xfrm>
            <a:off x="152400" y="51054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«Мотивация К» </a:t>
            </a:r>
            <a:r>
              <a:rPr lang="ru-RU" altLang="ru-RU" sz="2400"/>
              <a:t>- открытая поза, жесты, мимический паттерн</a:t>
            </a:r>
          </a:p>
        </p:txBody>
      </p:sp>
      <p:pic>
        <p:nvPicPr>
          <p:cNvPr id="188419" name="Picture 16" descr="Картинки по запросу барон мюнхгау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222" b="4443"/>
          <a:stretch>
            <a:fillRect/>
          </a:stretch>
        </p:blipFill>
        <p:spPr bwMode="auto">
          <a:xfrm>
            <a:off x="4179888" y="2133600"/>
            <a:ext cx="48117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0" name="Прямоугольник 8"/>
          <p:cNvSpPr>
            <a:spLocks noChangeArrowheads="1"/>
          </p:cNvSpPr>
          <p:nvPr/>
        </p:nvSpPr>
        <p:spPr bwMode="auto">
          <a:xfrm>
            <a:off x="1600200" y="13716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«Возможности» </a:t>
            </a:r>
            <a:r>
              <a:rPr lang="ru-RU" altLang="ru-RU" sz="2400">
                <a:solidFill>
                  <a:srgbClr val="000000"/>
                </a:solidFill>
              </a:rPr>
              <a:t>- отсутствие переносицы</a:t>
            </a: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248400" y="1828800"/>
            <a:ext cx="0" cy="12954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733800" y="2971800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200400" y="4114800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971800" y="5486400"/>
            <a:ext cx="20574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410200" y="2971800"/>
            <a:ext cx="914400" cy="4572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876800" y="3733800"/>
            <a:ext cx="1676400" cy="3810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029200" y="4114800"/>
            <a:ext cx="3200400" cy="13716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430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4500563" y="6408738"/>
            <a:ext cx="46434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</p:txBody>
      </p:sp>
      <p:sp>
        <p:nvSpPr>
          <p:cNvPr id="188431" name="Прямоугольник 15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0" y="952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</a:p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20" name="Прямоугольник 8"/>
          <p:cNvSpPr>
            <a:spLocks noChangeArrowheads="1"/>
          </p:cNvSpPr>
          <p:nvPr/>
        </p:nvSpPr>
        <p:spPr bwMode="auto">
          <a:xfrm>
            <a:off x="-109636" y="1855698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Уверенность, сила, стабильность - </a:t>
            </a:r>
            <a:r>
              <a:rPr lang="ru-RU" altLang="ru-RU" sz="2400"/>
              <a:t>широкая нижняя челюсть</a:t>
            </a:r>
          </a:p>
        </p:txBody>
      </p:sp>
      <p:sp>
        <p:nvSpPr>
          <p:cNvPr id="21" name="Прямоугольник 11"/>
          <p:cNvSpPr>
            <a:spLocks noChangeArrowheads="1"/>
          </p:cNvSpPr>
          <p:nvPr/>
        </p:nvSpPr>
        <p:spPr bwMode="auto">
          <a:xfrm>
            <a:off x="-283418" y="282883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Эгоизм, честолюбие, нарциссизм </a:t>
            </a:r>
            <a:r>
              <a:rPr lang="ru-RU" altLang="ru-RU" sz="2400"/>
              <a:t>-, широкая нижн.челюсть</a:t>
            </a:r>
          </a:p>
        </p:txBody>
      </p:sp>
      <p:sp>
        <p:nvSpPr>
          <p:cNvPr id="23" name="Прямоугольник 9"/>
          <p:cNvSpPr>
            <a:spLocks noChangeArrowheads="1"/>
          </p:cNvSpPr>
          <p:nvPr/>
        </p:nvSpPr>
        <p:spPr bwMode="auto">
          <a:xfrm>
            <a:off x="413048" y="3924300"/>
            <a:ext cx="31690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Активность, предприимчивость -</a:t>
            </a:r>
            <a:r>
              <a:rPr lang="ru-RU" altLang="ru-RU" sz="2400"/>
              <a:t>узкий подбородок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15" descr="Фрейкен бок - внутренняя референция и процеду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5309" r="16051" b="16383"/>
          <a:stretch>
            <a:fillRect/>
          </a:stretch>
        </p:blipFill>
        <p:spPr bwMode="auto">
          <a:xfrm>
            <a:off x="152400" y="1600200"/>
            <a:ext cx="502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800600" y="2514600"/>
            <a:ext cx="1524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33800" y="4419600"/>
            <a:ext cx="28956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114800" y="2514600"/>
            <a:ext cx="685800" cy="11430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44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994150" y="6426200"/>
            <a:ext cx="51482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</p:txBody>
      </p:sp>
      <p:sp>
        <p:nvSpPr>
          <p:cNvPr id="189449" name="Прямоугольник 9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0" y="952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</a:p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>
            <a:off x="5076056" y="1729770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Последовательность и алгоритмичность</a:t>
            </a:r>
            <a:r>
              <a:rPr lang="ru-RU" altLang="ru-RU" sz="2400"/>
              <a:t>- выраженная переносица, толстая шея</a:t>
            </a:r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5180013" y="4058612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Уверенность, сила, стабильность - </a:t>
            </a:r>
            <a:r>
              <a:rPr lang="ru-RU" altLang="ru-RU" sz="2400"/>
              <a:t>широкая нижняя челюсть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59692" y="-99392"/>
            <a:ext cx="9324528" cy="10527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Усредненные лица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и конфигурации БИГ5 </a:t>
            </a:r>
          </a:p>
        </p:txBody>
      </p:sp>
      <p:sp>
        <p:nvSpPr>
          <p:cNvPr id="12390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563938" y="6492875"/>
            <a:ext cx="5580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23908" name="Прямоугольник 5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99257"/>
            <a:ext cx="2322821" cy="349789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1303493"/>
            <a:ext cx="2376266" cy="3578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421" y="4773733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Доброжелательность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2244" y="509947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effectLst/>
                <a:latin typeface="Calibri" charset="0"/>
                <a:ea typeface="Calibri" charset="0"/>
                <a:cs typeface="Times New Roman" charset="0"/>
              </a:rPr>
              <a:t>Слегка нахмуренные брови, уменьшенная площадь глаз, чуть расширенные нос, легкое утолщение в области тела нижней челюсти, утолщение шеи.</a:t>
            </a:r>
            <a:r>
              <a:rPr lang="ru-RU">
                <a:effectLst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59692" y="-99392"/>
            <a:ext cx="9324528" cy="10527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Усредненные лица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и конфигурации БИГ5 </a:t>
            </a:r>
          </a:p>
        </p:txBody>
      </p:sp>
      <p:sp>
        <p:nvSpPr>
          <p:cNvPr id="12390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563938" y="6492875"/>
            <a:ext cx="5580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23908" name="Прямоугольник 5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2" y="1412776"/>
            <a:ext cx="2390890" cy="360040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99828"/>
            <a:ext cx="2399488" cy="36133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673" y="4679364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Добросовестность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209109"/>
            <a:ext cx="6660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effectLst/>
                <a:latin typeface="Calibri" charset="0"/>
                <a:ea typeface="Calibri" charset="0"/>
                <a:cs typeface="Times New Roman" charset="0"/>
              </a:rPr>
              <a:t>Слегка удлиненный нос, увеличенный лобный отдел черепа, уменьшенная челюстная часть черепа, уменьшена высота нижней челюсти, уменьшен средний отдел черепа.</a:t>
            </a:r>
            <a:r>
              <a:rPr lang="ru-RU">
                <a:effectLst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59692" y="-99392"/>
            <a:ext cx="9324528" cy="10527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Усредненные лица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и конфигурации БИГ5 </a:t>
            </a:r>
          </a:p>
        </p:txBody>
      </p:sp>
      <p:sp>
        <p:nvSpPr>
          <p:cNvPr id="12390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563938" y="6492875"/>
            <a:ext cx="5580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23908" name="Прямоугольник 5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2520280" cy="379524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77516"/>
            <a:ext cx="2520280" cy="3795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938" y="4694673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Экстраверсия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7972" y="53167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effectLst/>
                <a:latin typeface="Calibri" charset="0"/>
                <a:ea typeface="Calibri" charset="0"/>
                <a:cs typeface="Times New Roman" charset="0"/>
              </a:rPr>
              <a:t>Увеличен рот и растянуты губы, увеличен вверх глазо-носовой угол, уменьшен бугор нижней челюсти</a:t>
            </a:r>
            <a:r>
              <a:rPr lang="ru-RU">
                <a:effectLst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59692" y="-99392"/>
            <a:ext cx="9324528" cy="10527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Усредненные лица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и конфигурации БИГ5 </a:t>
            </a:r>
          </a:p>
        </p:txBody>
      </p:sp>
      <p:sp>
        <p:nvSpPr>
          <p:cNvPr id="12390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563938" y="6492875"/>
            <a:ext cx="5580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23908" name="Прямоугольник 5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5" y="1560983"/>
            <a:ext cx="2435926" cy="3668217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82" y="1553153"/>
            <a:ext cx="2441125" cy="3676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6408" y="4581128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/>
              <a:t>Нейротизм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774" y="5305326"/>
            <a:ext cx="6509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effectLst/>
                <a:latin typeface="Calibri" charset="0"/>
                <a:ea typeface="Calibri" charset="0"/>
                <a:cs typeface="Times New Roman" charset="0"/>
              </a:rPr>
              <a:t>Уменьшен объем нижней и средней части черепа, сужена челюсть, внешний край бровей опущен, уменьшен глазо-носовой угол, сужен нос, сужена шея.</a:t>
            </a:r>
            <a:r>
              <a:rPr lang="ru-RU">
                <a:effectLst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59692" y="-99392"/>
            <a:ext cx="9324528" cy="10527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Усредненные лица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и конфигурации БИГ5 </a:t>
            </a:r>
          </a:p>
        </p:txBody>
      </p:sp>
      <p:sp>
        <p:nvSpPr>
          <p:cNvPr id="12390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563938" y="6492875"/>
            <a:ext cx="5580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23908" name="Прямоугольник 5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1" y="1196752"/>
            <a:ext cx="2472790" cy="3723731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27076"/>
            <a:ext cx="2448272" cy="3686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2281" y="4524834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Открытость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1590" y="5002079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effectLst/>
                <a:latin typeface="Calibri" charset="0"/>
                <a:ea typeface="Calibri" charset="0"/>
                <a:cs typeface="Times New Roman" charset="0"/>
              </a:rPr>
              <a:t>Усилена арка верхней области глаза и бровей, увеличение глазо-бровного индекса, уменьшение вертикального размера черепа, уменьшение арки верхней губы, утоньшение и удлинение носа</a:t>
            </a:r>
            <a:r>
              <a:rPr lang="ru-RU">
                <a:effectLst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59692" y="-99392"/>
            <a:ext cx="9324528" cy="10527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Усредненные лица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и конфигурации БИГ2 </a:t>
            </a:r>
          </a:p>
        </p:txBody>
      </p:sp>
      <p:sp>
        <p:nvSpPr>
          <p:cNvPr id="12390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563938" y="6492875"/>
            <a:ext cx="5580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23908" name="Прямоугольник 5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1" y="1268760"/>
            <a:ext cx="2352683" cy="354286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10928"/>
            <a:ext cx="2393255" cy="3603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1388" y="4221088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Agency</a:t>
            </a:r>
            <a:endParaRPr lang="ru-RU" sz="2800"/>
          </a:p>
        </p:txBody>
      </p:sp>
      <p:sp>
        <p:nvSpPr>
          <p:cNvPr id="3" name="Прямоугольник 2"/>
          <p:cNvSpPr/>
          <p:nvPr/>
        </p:nvSpPr>
        <p:spPr>
          <a:xfrm>
            <a:off x="635141" y="4894947"/>
            <a:ext cx="80663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effectLst/>
                <a:latin typeface="Calibri" charset="0"/>
                <a:ea typeface="Calibri" charset="0"/>
                <a:cs typeface="Times New Roman" charset="0"/>
              </a:rPr>
              <a:t>Увеличение бровно-носового угла, расширение носа, растяжение губ и рта, увеличение площади глаз, расширение лобной части черепа (формирование прямоугольного лба), поднятие скул, увеличение объема нижней челюсти, увеличение глазо-бровного угла, уменьшение глазо-бровного расстояния, контрастирование элементов лица.</a:t>
            </a:r>
            <a:r>
              <a:rPr lang="ru-RU">
                <a:effectLst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59692" y="-99392"/>
            <a:ext cx="9324528" cy="1052736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Усредненные лица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и конфигурации БИГ2 </a:t>
            </a:r>
          </a:p>
        </p:txBody>
      </p:sp>
      <p:sp>
        <p:nvSpPr>
          <p:cNvPr id="12390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563938" y="6492875"/>
            <a:ext cx="5580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23908" name="Прямоугольник 5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2865" y="4417948"/>
            <a:ext cx="2767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/>
              <a:t>Общительность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314624"/>
            <a:ext cx="2408252" cy="3626544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30" y="1301925"/>
            <a:ext cx="2416686" cy="36392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4941168"/>
            <a:ext cx="7211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effectLst/>
                <a:latin typeface="Calibri" charset="0"/>
                <a:ea typeface="Calibri" charset="0"/>
                <a:cs typeface="Times New Roman" charset="0"/>
              </a:rPr>
              <a:t>Усиление арок бровей и верхней части глаза, увеличение площади глаз, уменьшение межвисочного расстояния черепа, укорочение носа и придание ему правильной треугольной формы, опускание скул, уменьшение лобного и нижнечелюстного отдела черепа, насыщенные цвета.</a:t>
            </a:r>
            <a:r>
              <a:rPr lang="ru-RU">
                <a:effectLst/>
              </a:rPr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58794"/>
            <a:ext cx="9144000" cy="119675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b="1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«Социальные стереотипы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b="1" dirty="0">
                <a:ln w="18000">
                  <a:solidFill>
                    <a:srgbClr val="A5002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yriad Pro" pitchFamily="34" charset="0"/>
                <a:ea typeface="+mj-ea"/>
                <a:cs typeface="+mj-cs"/>
              </a:rPr>
              <a:t>восприятия лица»</a:t>
            </a:r>
          </a:p>
        </p:txBody>
      </p:sp>
      <p:sp>
        <p:nvSpPr>
          <p:cNvPr id="168962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4268788" y="6492875"/>
            <a:ext cx="4875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Tahoma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68963" name="Прямоугольник 1"/>
          <p:cNvSpPr>
            <a:spLocks noChangeArrowheads="1"/>
          </p:cNvSpPr>
          <p:nvPr/>
        </p:nvSpPr>
        <p:spPr bwMode="auto">
          <a:xfrm>
            <a:off x="611188" y="1577975"/>
            <a:ext cx="74168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300"/>
              <a:t>Существует большое количество социальных стереотипов восприятия лица.</a:t>
            </a:r>
          </a:p>
          <a:p>
            <a:pPr eaLnBrk="1" hangingPunct="1"/>
            <a:endParaRPr lang="ru-RU" altLang="ru-RU" sz="2300"/>
          </a:p>
          <a:p>
            <a:pPr eaLnBrk="1" hangingPunct="1"/>
            <a:r>
              <a:rPr lang="ru-RU" altLang="ru-RU" sz="2300"/>
              <a:t>Они «вшиваются» в нас с воспитанием и образованием.</a:t>
            </a:r>
          </a:p>
          <a:p>
            <a:pPr eaLnBrk="1" hangingPunct="1"/>
            <a:endParaRPr lang="ru-RU" altLang="ru-RU" sz="2300"/>
          </a:p>
          <a:p>
            <a:pPr eaLnBrk="1" hangingPunct="1"/>
            <a:r>
              <a:rPr lang="ru-RU" altLang="ru-RU" sz="2300"/>
              <a:t>В основном они значимо отражают определенные тенденции характера, но не дают однозначные характеристики или «ярлыки».</a:t>
            </a:r>
          </a:p>
          <a:p>
            <a:pPr eaLnBrk="1" hangingPunct="1"/>
            <a:endParaRPr lang="ru-RU" altLang="ru-RU" sz="2300"/>
          </a:p>
          <a:p>
            <a:pPr eaLnBrk="1" hangingPunct="1"/>
            <a:r>
              <a:rPr lang="ru-RU" altLang="ru-RU" sz="2300"/>
              <a:t>Это </a:t>
            </a:r>
            <a:r>
              <a:rPr lang="mr-IN" altLang="ru-RU" sz="2300"/>
              <a:t>–</a:t>
            </a:r>
            <a:r>
              <a:rPr lang="ru-RU" altLang="ru-RU" sz="2300"/>
              <a:t> тенденции восприятия, которые могут как иметь основания (около 80%), так и не иметь их (20%)</a:t>
            </a:r>
          </a:p>
        </p:txBody>
      </p:sp>
      <p:sp>
        <p:nvSpPr>
          <p:cNvPr id="168964" name="Прямоугольник 4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994150" y="6426200"/>
            <a:ext cx="51482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</p:txBody>
      </p:sp>
      <p:sp>
        <p:nvSpPr>
          <p:cNvPr id="189449" name="Прямоугольник 9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0" y="952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</a:p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87" y="908720"/>
            <a:ext cx="6417127" cy="53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994150" y="6426200"/>
            <a:ext cx="51482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</p:txBody>
      </p:sp>
      <p:sp>
        <p:nvSpPr>
          <p:cNvPr id="189449" name="Прямоугольник 9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0" y="952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</a:p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9144000" cy="572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994150" y="6426200"/>
            <a:ext cx="51482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</p:txBody>
      </p:sp>
      <p:sp>
        <p:nvSpPr>
          <p:cNvPr id="189449" name="Прямоугольник 9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0" y="9526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</a:p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Заголовок 6"/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  <a:b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</a:br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pic>
        <p:nvPicPr>
          <p:cNvPr id="169986" name="Picture 83" descr="активный и дета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1816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819400" y="3276600"/>
            <a:ext cx="3048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988" name="Прямоугольник 9"/>
          <p:cNvSpPr>
            <a:spLocks noChangeArrowheads="1"/>
          </p:cNvSpPr>
          <p:nvPr/>
        </p:nvSpPr>
        <p:spPr bwMode="auto">
          <a:xfrm>
            <a:off x="5867400" y="2895600"/>
            <a:ext cx="31690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Активность, предприимчивость -</a:t>
            </a:r>
            <a:r>
              <a:rPr lang="ru-RU" altLang="ru-RU" sz="2400"/>
              <a:t>узкий подбородок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124200" y="2209800"/>
            <a:ext cx="3048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990" name="Прямоугольник 12"/>
          <p:cNvSpPr>
            <a:spLocks noChangeArrowheads="1"/>
          </p:cNvSpPr>
          <p:nvPr/>
        </p:nvSpPr>
        <p:spPr bwMode="auto">
          <a:xfrm>
            <a:off x="5334000" y="1291621"/>
            <a:ext cx="381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Детал</a:t>
            </a:r>
            <a:r>
              <a:rPr lang="ru-RU" altLang="ru-RU" sz="2400" b="1"/>
              <a:t>ьность, активность, язвительность</a:t>
            </a:r>
            <a:r>
              <a:rPr lang="ru-RU" altLang="ru-RU" sz="2400" b="1"/>
              <a:t> - </a:t>
            </a:r>
            <a:r>
              <a:rPr lang="ru-RU" altLang="ru-RU" sz="2400"/>
              <a:t>острый кончик носа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971800" y="2209800"/>
            <a:ext cx="152400" cy="7620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90800" y="4572000"/>
            <a:ext cx="32004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993" name="Прямоугольник 20"/>
          <p:cNvSpPr>
            <a:spLocks noChangeArrowheads="1"/>
          </p:cNvSpPr>
          <p:nvPr/>
        </p:nvSpPr>
        <p:spPr bwMode="auto">
          <a:xfrm>
            <a:off x="5791200" y="4553376"/>
            <a:ext cx="30292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Оригинальность, целеустремленность</a:t>
            </a:r>
            <a:r>
              <a:rPr lang="ru-RU" altLang="ru-RU" sz="2400" b="1"/>
              <a:t> - </a:t>
            </a:r>
            <a:r>
              <a:rPr lang="ru-RU" altLang="ru-RU" sz="2400"/>
              <a:t>цветная, яркая одежда</a:t>
            </a:r>
          </a:p>
        </p:txBody>
      </p:sp>
      <p:sp>
        <p:nvSpPr>
          <p:cNvPr id="169994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924300" y="6492875"/>
            <a:ext cx="52197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69995" name="Прямоугольник 11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6" descr="Картинки по запросу барма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0001"/>
          <a:stretch>
            <a:fillRect/>
          </a:stretch>
        </p:blipFill>
        <p:spPr bwMode="auto">
          <a:xfrm>
            <a:off x="152400" y="16002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Прямоугольник 7"/>
          <p:cNvSpPr>
            <a:spLocks noChangeArrowheads="1"/>
          </p:cNvSpPr>
          <p:nvPr/>
        </p:nvSpPr>
        <p:spPr bwMode="auto">
          <a:xfrm>
            <a:off x="5257800" y="4160914"/>
            <a:ext cx="365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Активность, предприимчивость</a:t>
            </a:r>
            <a:r>
              <a:rPr lang="ru-RU" altLang="ru-RU" sz="2400"/>
              <a:t>– острый подбородок</a:t>
            </a:r>
          </a:p>
        </p:txBody>
      </p:sp>
      <p:sp>
        <p:nvSpPr>
          <p:cNvPr id="171012" name="Прямоугольник 8"/>
          <p:cNvSpPr>
            <a:spLocks noChangeArrowheads="1"/>
          </p:cNvSpPr>
          <p:nvPr/>
        </p:nvSpPr>
        <p:spPr bwMode="auto">
          <a:xfrm>
            <a:off x="5067300" y="1931810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Уверенность, сила, стабильность - </a:t>
            </a:r>
            <a:r>
              <a:rPr lang="ru-RU" altLang="ru-RU" sz="2400"/>
              <a:t>широкая нижняя челюсть</a:t>
            </a:r>
          </a:p>
        </p:txBody>
      </p:sp>
      <p:sp>
        <p:nvSpPr>
          <p:cNvPr id="171013" name="Прямоугольник 9"/>
          <p:cNvSpPr>
            <a:spLocks noChangeArrowheads="1"/>
          </p:cNvSpPr>
          <p:nvPr/>
        </p:nvSpPr>
        <p:spPr bwMode="auto">
          <a:xfrm>
            <a:off x="4635500" y="5275466"/>
            <a:ext cx="4457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Целеустремленность, оригинальность </a:t>
            </a:r>
            <a:r>
              <a:rPr lang="ru-RU" altLang="ru-RU" sz="2400"/>
              <a:t>- цветная, яркая одежда</a:t>
            </a:r>
          </a:p>
        </p:txBody>
      </p:sp>
      <p:sp>
        <p:nvSpPr>
          <p:cNvPr id="171014" name="Прямоугольник 10"/>
          <p:cNvSpPr>
            <a:spLocks noChangeArrowheads="1"/>
          </p:cNvSpPr>
          <p:nvPr/>
        </p:nvSpPr>
        <p:spPr bwMode="auto">
          <a:xfrm>
            <a:off x="4457700" y="731481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Вовлеченность, эмоциональность </a:t>
            </a:r>
            <a:r>
              <a:rPr lang="ru-RU" altLang="ru-RU" sz="2400" b="1"/>
              <a:t>- </a:t>
            </a:r>
            <a:r>
              <a:rPr lang="ru-RU" altLang="ru-RU" sz="2400"/>
              <a:t>широкое лицо, оттопыренные уши</a:t>
            </a:r>
          </a:p>
        </p:txBody>
      </p:sp>
      <p:sp>
        <p:nvSpPr>
          <p:cNvPr id="171015" name="Прямоугольник 11"/>
          <p:cNvSpPr>
            <a:spLocks noChangeArrowheads="1"/>
          </p:cNvSpPr>
          <p:nvPr/>
        </p:nvSpPr>
        <p:spPr bwMode="auto">
          <a:xfrm>
            <a:off x="4876800" y="3046362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Эгоизм, честолюбие, нарциссизм </a:t>
            </a:r>
            <a:r>
              <a:rPr lang="ru-RU" altLang="ru-RU" sz="2400"/>
              <a:t>-, широкая нижн.челюсть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00400" y="1828800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352800" y="2819400"/>
            <a:ext cx="21336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48000" y="3810000"/>
            <a:ext cx="22098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581400" y="5867400"/>
            <a:ext cx="23622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11700" y="4941168"/>
            <a:ext cx="14478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209800" y="1828800"/>
            <a:ext cx="990600" cy="12192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048000" y="2819400"/>
            <a:ext cx="304800" cy="9906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86000" y="4648200"/>
            <a:ext cx="1295400" cy="12192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25700" y="4102968"/>
            <a:ext cx="2209800" cy="8382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25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4724400" y="6492875"/>
            <a:ext cx="4419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71026" name="Прямоугольник 18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3" name="Заголовок 6"/>
          <p:cNvSpPr txBox="1">
            <a:spLocks/>
          </p:cNvSpPr>
          <p:nvPr/>
        </p:nvSpPr>
        <p:spPr>
          <a:xfrm>
            <a:off x="0" y="-91459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</a:p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15" descr="внутрення референция и возмож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r="10390" b="10400"/>
          <a:stretch>
            <a:fillRect/>
          </a:stretch>
        </p:blipFill>
        <p:spPr bwMode="auto">
          <a:xfrm>
            <a:off x="152400" y="1828800"/>
            <a:ext cx="47545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Прямоугольник 5"/>
          <p:cNvSpPr>
            <a:spLocks noChangeArrowheads="1"/>
          </p:cNvSpPr>
          <p:nvPr/>
        </p:nvSpPr>
        <p:spPr bwMode="auto">
          <a:xfrm>
            <a:off x="4906963" y="1114247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Активность, наивность, доверчивость </a:t>
            </a:r>
            <a:r>
              <a:rPr lang="ru-RU" altLang="ru-RU" sz="2400"/>
              <a:t>– маленький острый нос</a:t>
            </a:r>
          </a:p>
        </p:txBody>
      </p:sp>
      <p:sp>
        <p:nvSpPr>
          <p:cNvPr id="172036" name="Прямоугольник 6"/>
          <p:cNvSpPr>
            <a:spLocks noChangeArrowheads="1"/>
          </p:cNvSpPr>
          <p:nvPr/>
        </p:nvSpPr>
        <p:spPr bwMode="auto">
          <a:xfrm>
            <a:off x="5029200" y="2514600"/>
            <a:ext cx="411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Уверенность, честолюбие, нарциссизм</a:t>
            </a:r>
            <a:r>
              <a:rPr lang="ru-RU" altLang="ru-RU" sz="2400" b="1"/>
              <a:t> - </a:t>
            </a:r>
            <a:r>
              <a:rPr lang="ru-RU" altLang="ru-RU" sz="2400"/>
              <a:t>широкая нижняя челюсть</a:t>
            </a:r>
          </a:p>
        </p:txBody>
      </p:sp>
      <p:sp>
        <p:nvSpPr>
          <p:cNvPr id="172037" name="Прямоугольник 8"/>
          <p:cNvSpPr>
            <a:spLocks noChangeArrowheads="1"/>
          </p:cNvSpPr>
          <p:nvPr/>
        </p:nvSpPr>
        <p:spPr bwMode="auto">
          <a:xfrm>
            <a:off x="4906963" y="3810000"/>
            <a:ext cx="40846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Гибкость, утонченность, слабость </a:t>
            </a:r>
            <a:r>
              <a:rPr lang="ru-RU" altLang="ru-RU" sz="2400"/>
              <a:t>- длинная узкая шея</a:t>
            </a:r>
          </a:p>
        </p:txBody>
      </p:sp>
      <p:sp>
        <p:nvSpPr>
          <p:cNvPr id="172038" name="Прямоугольник 9"/>
          <p:cNvSpPr>
            <a:spLocks noChangeArrowheads="1"/>
          </p:cNvSpPr>
          <p:nvPr/>
        </p:nvSpPr>
        <p:spPr bwMode="auto">
          <a:xfrm>
            <a:off x="5029200" y="4876800"/>
            <a:ext cx="411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Целеустремленность, коммуникабельность </a:t>
            </a:r>
            <a:r>
              <a:rPr lang="mr-IN" altLang="ru-RU" sz="2400" b="1"/>
              <a:t>–</a:t>
            </a:r>
            <a:r>
              <a:rPr lang="ru-RU" altLang="ru-RU" sz="2400" b="1"/>
              <a:t> </a:t>
            </a:r>
            <a:r>
              <a:rPr lang="ru-RU" altLang="ru-RU" sz="2400"/>
              <a:t>открытые жесты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362200" y="3124200"/>
            <a:ext cx="2857872" cy="16768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43200" y="5257800"/>
            <a:ext cx="27432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62400" y="4267200"/>
            <a:ext cx="10668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52800" y="1981200"/>
            <a:ext cx="19812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514600" y="1981200"/>
            <a:ext cx="838200" cy="7620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2438400" y="3352800"/>
            <a:ext cx="1524000" cy="9144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52600" y="3352800"/>
            <a:ext cx="990600" cy="19050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46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92875"/>
            <a:ext cx="5791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72047" name="Прямоугольник 15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0" name="Заголовок 6"/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  <a:b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</a:br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5" descr="возможности - вогнутая перенос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7500"/>
          <a:stretch>
            <a:fillRect/>
          </a:stretch>
        </p:blipFill>
        <p:spPr bwMode="auto">
          <a:xfrm>
            <a:off x="106363" y="1752599"/>
            <a:ext cx="472159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733800" y="1981200"/>
            <a:ext cx="1630288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429000" y="3352800"/>
            <a:ext cx="1791072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362200" y="4941168"/>
            <a:ext cx="2857872" cy="11832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048000" y="1981200"/>
            <a:ext cx="685800" cy="3810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2895600" y="3124200"/>
            <a:ext cx="533400" cy="2286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2971800" y="2438400"/>
            <a:ext cx="457200" cy="9144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06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4170363" y="6435725"/>
            <a:ext cx="49323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</p:txBody>
      </p:sp>
      <p:sp>
        <p:nvSpPr>
          <p:cNvPr id="173069" name="Прямоугольник 14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7" name="Заголовок 6"/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  <a:b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</a:br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4953000" y="1180741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Активность, наивность, доверчивость </a:t>
            </a:r>
            <a:r>
              <a:rPr lang="ru-RU" altLang="ru-RU" sz="2400"/>
              <a:t>– маленький острый нос</a:t>
            </a: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4876428" y="2800350"/>
            <a:ext cx="4084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Гибкость, утонченность, слабость, чувственность </a:t>
            </a:r>
            <a:r>
              <a:rPr lang="ru-RU" altLang="ru-RU" sz="2400"/>
              <a:t>- длинная узкая шея</a:t>
            </a:r>
          </a:p>
        </p:txBody>
      </p:sp>
      <p:sp>
        <p:nvSpPr>
          <p:cNvPr id="23" name="Прямоугольник 9"/>
          <p:cNvSpPr>
            <a:spLocks noChangeArrowheads="1"/>
          </p:cNvSpPr>
          <p:nvPr/>
        </p:nvSpPr>
        <p:spPr bwMode="auto">
          <a:xfrm>
            <a:off x="4953000" y="4695552"/>
            <a:ext cx="411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Целеустремленность, коммуникабельность </a:t>
            </a:r>
            <a:r>
              <a:rPr lang="mr-IN" altLang="ru-RU" sz="2400" b="1"/>
              <a:t>–</a:t>
            </a:r>
            <a:r>
              <a:rPr lang="ru-RU" altLang="ru-RU" sz="2400" b="1"/>
              <a:t> </a:t>
            </a:r>
            <a:r>
              <a:rPr lang="ru-RU" altLang="ru-RU" sz="2400"/>
              <a:t>открытые жесты и шея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6" descr="Картинки по запросу остров сокровищ мультфильм джи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5"/>
          <a:stretch>
            <a:fillRect/>
          </a:stretch>
        </p:blipFill>
        <p:spPr bwMode="auto">
          <a:xfrm>
            <a:off x="152400" y="1600200"/>
            <a:ext cx="45021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Прямоугольник 8"/>
          <p:cNvSpPr>
            <a:spLocks noChangeArrowheads="1"/>
          </p:cNvSpPr>
          <p:nvPr/>
        </p:nvSpPr>
        <p:spPr bwMode="auto">
          <a:xfrm>
            <a:off x="5410200" y="3200400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Гибкость, предприимчивость, коммуникабельность</a:t>
            </a:r>
            <a:r>
              <a:rPr lang="ru-RU" altLang="ru-RU" sz="2400"/>
              <a:t>- тонкая, длинная шея; вогнутая переносица, узкие плечи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71800" y="2514600"/>
            <a:ext cx="1888232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95600" y="3657600"/>
            <a:ext cx="29718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895600" y="2514600"/>
            <a:ext cx="76200" cy="2286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8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851275" y="6492875"/>
            <a:ext cx="52927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74089" name="Прямоугольник 10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  <a:b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</a:br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4966940" y="1516231"/>
            <a:ext cx="381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Детал</a:t>
            </a:r>
            <a:r>
              <a:rPr lang="ru-RU" altLang="ru-RU" sz="2400" b="1"/>
              <a:t>ьность, активность, язвительность</a:t>
            </a:r>
            <a:r>
              <a:rPr lang="ru-RU" altLang="ru-RU" sz="2400" b="1"/>
              <a:t> - </a:t>
            </a:r>
            <a:r>
              <a:rPr lang="ru-RU" altLang="ru-RU" sz="2400"/>
              <a:t>острый кончик носа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6" descr="Картинки по запросу красная шапочка и волк мультфиль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r="8696"/>
          <a:stretch>
            <a:fillRect/>
          </a:stretch>
        </p:blipFill>
        <p:spPr bwMode="auto">
          <a:xfrm>
            <a:off x="4724400" y="1752600"/>
            <a:ext cx="41148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Прямоугольник 7"/>
          <p:cNvSpPr>
            <a:spLocks noChangeArrowheads="1"/>
          </p:cNvSpPr>
          <p:nvPr/>
        </p:nvSpPr>
        <p:spPr bwMode="auto">
          <a:xfrm>
            <a:off x="130175" y="4278602"/>
            <a:ext cx="388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Неуверенность, ведомость, слабость, контактность</a:t>
            </a:r>
            <a:r>
              <a:rPr lang="ru-RU" altLang="ru-RU" sz="2400"/>
              <a:t>- тонкая шея, узкая челюсть, слабая челюсть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962400" y="3200400"/>
            <a:ext cx="25146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886200" y="4572000"/>
            <a:ext cx="152400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410200" y="3429000"/>
            <a:ext cx="1295400" cy="11430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96000" y="3200400"/>
            <a:ext cx="228600" cy="4572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96000" y="3200400"/>
            <a:ext cx="304800" cy="15240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114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492875"/>
            <a:ext cx="6372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А.Филатов.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chemeClr val="bg1"/>
                </a:solidFill>
                <a:latin typeface="Arial" charset="0"/>
              </a:rPr>
              <a:t>Профайлинг, нейротехнологии, верификация лжи.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chemeClr val="bg1"/>
              </a:solidFill>
            </a:endParaRPr>
          </a:p>
        </p:txBody>
      </p:sp>
      <p:sp>
        <p:nvSpPr>
          <p:cNvPr id="175115" name="Прямоугольник 12"/>
          <p:cNvSpPr>
            <a:spLocks noChangeArrowheads="1"/>
          </p:cNvSpPr>
          <p:nvPr/>
        </p:nvSpPr>
        <p:spPr bwMode="auto">
          <a:xfrm>
            <a:off x="179388" y="6392863"/>
            <a:ext cx="189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chemeClr val="bg1"/>
                </a:solidFill>
              </a:rPr>
              <a:t>t.me/ProProfiling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4" name="Заголовок 6"/>
          <p:cNvSpPr>
            <a:spLocks noGrp="1"/>
          </p:cNvSpPr>
          <p:nvPr>
            <p:ph type="title"/>
          </p:nvPr>
        </p:nvSpPr>
        <p:spPr>
          <a:xfrm>
            <a:off x="0" y="9526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Типичные социальные стереотипы </a:t>
            </a:r>
            <a:b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</a:br>
            <a:r>
              <a:rPr lang="ru-RU" altLang="ru-RU" sz="3200" b="1">
                <a:solidFill>
                  <a:srgbClr val="002060"/>
                </a:solidFill>
                <a:ea typeface="Arial" charset="0"/>
                <a:cs typeface="Arial" charset="0"/>
              </a:rPr>
              <a:t>восприятия лица</a:t>
            </a:r>
            <a:endParaRPr lang="ru-RU" altLang="ru-RU" sz="4000">
              <a:solidFill>
                <a:srgbClr val="002060"/>
              </a:solidFill>
            </a:endParaRP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146100" y="2377445"/>
            <a:ext cx="40846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/>
              <a:t>Гибкость, утонченность, слабость, доверчивость </a:t>
            </a:r>
            <a:r>
              <a:rPr lang="ru-RU" altLang="ru-RU" sz="2400"/>
              <a:t>- длинная узкая шея, узкие плечи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6206</TotalTime>
  <Words>1389</Words>
  <Application>Microsoft Macintosh PowerPoint</Application>
  <PresentationFormat>Экран (4:3)</PresentationFormat>
  <Paragraphs>249</Paragraphs>
  <Slides>32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Calibri</vt:lpstr>
      <vt:lpstr>Myriad Pro</vt:lpstr>
      <vt:lpstr>Tahoma</vt:lpstr>
      <vt:lpstr>Times New Roman</vt:lpstr>
      <vt:lpstr>Arial</vt:lpstr>
      <vt:lpstr>Тема6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Типичные социальные стереотипы  восприятия лица</vt:lpstr>
      <vt:lpstr>Презентация PowerPoint</vt:lpstr>
      <vt:lpstr>Типичные социальные стереотипы  восприятия лица</vt:lpstr>
      <vt:lpstr>Типичные социальные стереотипы  восприятия лица</vt:lpstr>
      <vt:lpstr>Типичные социальные стереотипы  восприятия лица</vt:lpstr>
      <vt:lpstr>Типичные социальные стереотипы  восприятия лица</vt:lpstr>
      <vt:lpstr>Типичные социальные стереотипы  восприятия лица</vt:lpstr>
      <vt:lpstr>Типичные социальные стереотипы  восприятия лица</vt:lpstr>
      <vt:lpstr>Типичные социальные стереотипы  восприятия лица</vt:lpstr>
      <vt:lpstr>Типичные социальные стереотипы восприятия лица</vt:lpstr>
      <vt:lpstr>Типичные социальные стереотипы  восприятия лица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Microsoft Office</dc:creator>
  <cp:keywords/>
  <dc:description/>
  <cp:lastModifiedBy>Пользователь Microsoft Office</cp:lastModifiedBy>
  <cp:revision>50</cp:revision>
  <dcterms:created xsi:type="dcterms:W3CDTF">2018-02-05T14:49:00Z</dcterms:created>
  <dcterms:modified xsi:type="dcterms:W3CDTF">2019-09-16T17:56:52Z</dcterms:modified>
  <cp:category/>
</cp:coreProperties>
</file>