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1" r:id="rId1"/>
    <p:sldMasterId id="2147483693" r:id="rId2"/>
  </p:sldMasterIdLst>
  <p:notesMasterIdLst>
    <p:notesMasterId r:id="rId110"/>
  </p:notesMasterIdLst>
  <p:sldIdLst>
    <p:sldId id="902" r:id="rId3"/>
    <p:sldId id="904" r:id="rId4"/>
    <p:sldId id="905" r:id="rId5"/>
    <p:sldId id="795" r:id="rId6"/>
    <p:sldId id="796" r:id="rId7"/>
    <p:sldId id="797" r:id="rId8"/>
    <p:sldId id="798" r:id="rId9"/>
    <p:sldId id="799" r:id="rId10"/>
    <p:sldId id="800" r:id="rId11"/>
    <p:sldId id="801" r:id="rId12"/>
    <p:sldId id="802" r:id="rId13"/>
    <p:sldId id="803" r:id="rId14"/>
    <p:sldId id="804" r:id="rId15"/>
    <p:sldId id="805" r:id="rId16"/>
    <p:sldId id="807" r:id="rId17"/>
    <p:sldId id="808" r:id="rId18"/>
    <p:sldId id="809" r:id="rId19"/>
    <p:sldId id="810" r:id="rId20"/>
    <p:sldId id="811" r:id="rId21"/>
    <p:sldId id="812" r:id="rId22"/>
    <p:sldId id="813" r:id="rId23"/>
    <p:sldId id="814" r:id="rId24"/>
    <p:sldId id="815" r:id="rId25"/>
    <p:sldId id="816" r:id="rId26"/>
    <p:sldId id="817" r:id="rId27"/>
    <p:sldId id="818" r:id="rId28"/>
    <p:sldId id="819" r:id="rId29"/>
    <p:sldId id="820" r:id="rId30"/>
    <p:sldId id="821" r:id="rId31"/>
    <p:sldId id="822" r:id="rId32"/>
    <p:sldId id="823" r:id="rId33"/>
    <p:sldId id="824" r:id="rId34"/>
    <p:sldId id="825" r:id="rId35"/>
    <p:sldId id="826" r:id="rId36"/>
    <p:sldId id="827" r:id="rId37"/>
    <p:sldId id="828" r:id="rId38"/>
    <p:sldId id="829" r:id="rId39"/>
    <p:sldId id="830" r:id="rId40"/>
    <p:sldId id="831" r:id="rId41"/>
    <p:sldId id="832" r:id="rId42"/>
    <p:sldId id="833" r:id="rId43"/>
    <p:sldId id="834" r:id="rId44"/>
    <p:sldId id="835" r:id="rId45"/>
    <p:sldId id="836" r:id="rId46"/>
    <p:sldId id="837" r:id="rId47"/>
    <p:sldId id="838" r:id="rId48"/>
    <p:sldId id="839" r:id="rId49"/>
    <p:sldId id="840" r:id="rId50"/>
    <p:sldId id="841" r:id="rId51"/>
    <p:sldId id="842" r:id="rId52"/>
    <p:sldId id="843" r:id="rId53"/>
    <p:sldId id="844" r:id="rId54"/>
    <p:sldId id="845" r:id="rId55"/>
    <p:sldId id="846" r:id="rId56"/>
    <p:sldId id="847" r:id="rId57"/>
    <p:sldId id="848" r:id="rId58"/>
    <p:sldId id="849" r:id="rId59"/>
    <p:sldId id="850" r:id="rId60"/>
    <p:sldId id="851" r:id="rId61"/>
    <p:sldId id="852" r:id="rId62"/>
    <p:sldId id="853" r:id="rId63"/>
    <p:sldId id="854" r:id="rId64"/>
    <p:sldId id="855" r:id="rId65"/>
    <p:sldId id="856" r:id="rId66"/>
    <p:sldId id="857" r:id="rId67"/>
    <p:sldId id="858" r:id="rId68"/>
    <p:sldId id="859" r:id="rId69"/>
    <p:sldId id="860" r:id="rId70"/>
    <p:sldId id="861" r:id="rId71"/>
    <p:sldId id="862" r:id="rId72"/>
    <p:sldId id="863" r:id="rId73"/>
    <p:sldId id="864" r:id="rId74"/>
    <p:sldId id="865" r:id="rId75"/>
    <p:sldId id="866" r:id="rId76"/>
    <p:sldId id="867" r:id="rId77"/>
    <p:sldId id="868" r:id="rId78"/>
    <p:sldId id="869" r:id="rId79"/>
    <p:sldId id="870" r:id="rId80"/>
    <p:sldId id="871" r:id="rId81"/>
    <p:sldId id="872" r:id="rId82"/>
    <p:sldId id="873" r:id="rId83"/>
    <p:sldId id="874" r:id="rId84"/>
    <p:sldId id="875" r:id="rId85"/>
    <p:sldId id="876" r:id="rId86"/>
    <p:sldId id="877" r:id="rId87"/>
    <p:sldId id="878" r:id="rId88"/>
    <p:sldId id="879" r:id="rId89"/>
    <p:sldId id="880" r:id="rId90"/>
    <p:sldId id="881" r:id="rId91"/>
    <p:sldId id="882" r:id="rId92"/>
    <p:sldId id="883" r:id="rId93"/>
    <p:sldId id="884" r:id="rId94"/>
    <p:sldId id="885" r:id="rId95"/>
    <p:sldId id="886" r:id="rId96"/>
    <p:sldId id="887" r:id="rId97"/>
    <p:sldId id="888" r:id="rId98"/>
    <p:sldId id="889" r:id="rId99"/>
    <p:sldId id="890" r:id="rId100"/>
    <p:sldId id="891" r:id="rId101"/>
    <p:sldId id="892" r:id="rId102"/>
    <p:sldId id="893" r:id="rId103"/>
    <p:sldId id="894" r:id="rId104"/>
    <p:sldId id="895" r:id="rId105"/>
    <p:sldId id="896" r:id="rId106"/>
    <p:sldId id="897" r:id="rId107"/>
    <p:sldId id="898" r:id="rId108"/>
    <p:sldId id="899" r:id="rId109"/>
  </p:sldIdLst>
  <p:sldSz cx="9144000" cy="6858000" type="screen4x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Arial" charset="0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Arial" charset="0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Arial" charset="0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CC0000"/>
    <a:srgbClr val="FFFF00"/>
    <a:srgbClr val="000000"/>
    <a:srgbClr val="A50021"/>
    <a:srgbClr val="FCF7D0"/>
    <a:srgbClr val="80808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16" autoAdjust="0"/>
    <p:restoredTop sz="94444" autoAdjust="0"/>
  </p:normalViewPr>
  <p:slideViewPr>
    <p:cSldViewPr>
      <p:cViewPr>
        <p:scale>
          <a:sx n="100" d="100"/>
          <a:sy n="100" d="100"/>
        </p:scale>
        <p:origin x="51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7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slide" Target="slides/slide102.xml"/><Relationship Id="rId105" Type="http://schemas.openxmlformats.org/officeDocument/2006/relationships/slide" Target="slides/slide103.xml"/><Relationship Id="rId106" Type="http://schemas.openxmlformats.org/officeDocument/2006/relationships/slide" Target="slides/slide104.xml"/><Relationship Id="rId107" Type="http://schemas.openxmlformats.org/officeDocument/2006/relationships/slide" Target="slides/slide10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8" Type="http://schemas.openxmlformats.org/officeDocument/2006/relationships/slide" Target="slides/slide106.xml"/><Relationship Id="rId109" Type="http://schemas.openxmlformats.org/officeDocument/2006/relationships/slide" Target="slides/slide10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110" Type="http://schemas.openxmlformats.org/officeDocument/2006/relationships/notesMaster" Target="notesMasters/notesMaster1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111" Type="http://schemas.openxmlformats.org/officeDocument/2006/relationships/presProps" Target="presProps.xml"/><Relationship Id="rId112" Type="http://schemas.openxmlformats.org/officeDocument/2006/relationships/viewProps" Target="viewProps.xml"/><Relationship Id="rId113" Type="http://schemas.openxmlformats.org/officeDocument/2006/relationships/theme" Target="theme/theme1.xml"/><Relationship Id="rId114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slide" Target="slides/slide98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</a:defRPr>
            </a:lvl1pPr>
          </a:lstStyle>
          <a:p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A3E72477-3C42-A145-B200-84A50868F081}" type="datetimeFigureOut">
              <a:rPr lang="ru-RU" altLang="ru-RU"/>
              <a:pPr/>
              <a:t>04.10.2019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</a:defRPr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276EEEDF-02DB-384A-BFC5-C1BA7E40CE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20141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7ABD791-623B-3248-8575-6CB4C10F5200}" type="slidenum">
              <a:rPr lang="ru-RU" altLang="ru-RU"/>
              <a:pPr>
                <a:spcBef>
                  <a:spcPct val="0"/>
                </a:spcBef>
              </a:pPr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8985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7ABD791-623B-3248-8575-6CB4C10F5200}" type="slidenum">
              <a:rPr lang="ru-RU" altLang="ru-RU"/>
              <a:pPr>
                <a:spcBef>
                  <a:spcPct val="0"/>
                </a:spcBef>
              </a:pPr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055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59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44765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2713D0-D6D0-4441-98E4-D42CD0749F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650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DF406-52CD-244E-885A-31612CB2A2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792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C4FF8-A2DC-CB43-8D5F-2A371E02134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247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D356D-C5B6-794D-AFE6-1714B26A46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0566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031679-5814-AC46-9A55-8655124F01A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5143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BF2AA-CE09-4E40-A10B-4F4856D32B2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3903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435F2-4C91-ED47-8F04-62F4E3FB00F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3824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895573-69D3-D44F-B119-3F5E80FA69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5563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10FA5-3C03-B94F-878E-CFFE96E285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541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027A6-0549-DA47-AA73-1DA3F210662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3058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FB59C-79D0-854A-84EE-7E4286BC7B4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7420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21E59-7422-EF47-B448-F478BF37D0F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6868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1A75A-4013-C64F-B693-26FB150EDD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8090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748718-B313-C140-A569-9EA5982F3A9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853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8407D0-FAB2-4E46-9BAF-B06B28362FA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6819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238539"/>
            <a:ext cx="8497092" cy="61645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ru-RU" smtClean="0"/>
              <a:t>Образец заголовка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3850" y="854994"/>
            <a:ext cx="8496300" cy="336244"/>
          </a:xfrm>
        </p:spPr>
        <p:txBody>
          <a:bodyPr lIns="0" tIns="0" rIns="0" bIns="0"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umsplatzhalter 2"/>
          <p:cNvSpPr>
            <a:spLocks noGrp="1"/>
          </p:cNvSpPr>
          <p:nvPr>
            <p:ph type="dt" sz="half" idx="14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Arial" charset="0"/>
              </a:defRPr>
            </a:lvl1pPr>
          </a:lstStyle>
          <a:p>
            <a:r>
              <a:rPr lang="ru-RU" altLang="ru-RU"/>
              <a:t>02.08.2016</a:t>
            </a:r>
            <a:endParaRPr lang="de-DE" altLang="ru-RU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  <a:endParaRPr lang="de-DE" altLang="ru-RU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9B322D86-DF83-4849-83A2-118A9902B74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928485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B32F4D-1E77-9A42-A206-AA6EF909813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9012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030F37-9867-B041-83DE-C1F221AEA9E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1143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27A0C-8557-DD4B-A028-C9A674F911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4684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4A928-2C96-5D4F-AF1F-A28A22E123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3029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5E9D8-9E5B-F94E-91EB-64F17CA51A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675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4F9C3-FDCA-8F4E-AF0E-A651DA0BB57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5894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D9F473-BEF7-B94C-ACA8-CB39A611EB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6569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B59B2E55-4FCE-7745-A6A3-1F904576ECDC}" type="slidenum">
              <a:rPr lang="ru-RU" altLang="ru-RU"/>
              <a:pPr/>
              <a:t>‹#›</a:t>
            </a:fld>
            <a:endParaRPr lang="ru-RU" altLang="ru-RU"/>
          </a:p>
        </p:txBody>
      </p:sp>
      <p:pic>
        <p:nvPicPr>
          <p:cNvPr id="1031" name="Рисунок 11" descr="19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CC00125F-B144-0840-8853-A604FCFAB1A7}" type="slidenum">
              <a:rPr lang="ru-RU" altLang="ru-RU"/>
              <a:pPr/>
              <a:t>‹#›</a:t>
            </a:fld>
            <a:endParaRPr lang="ru-RU" altLang="ru-RU"/>
          </a:p>
        </p:txBody>
      </p:sp>
      <p:pic>
        <p:nvPicPr>
          <p:cNvPr id="2055" name="Рисунок 11" descr="20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8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9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0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1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2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3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hyperlink" Target="http://health.sumy.ua/uploads/posts/2010-05/1274994363_zlost45427(300x238).jpeg" TargetMode="External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www.medfly.ru/upload/31-633-beshenstvo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fotki.yandex.ru/users/anasta-siya2011/view/401016/?page=0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greatergood.berkeley.edu/images/uploads/3c-Brief-AgeEmotion-Disgust.JPG" TargetMode="External"/><Relationship Id="rId4" Type="http://schemas.openxmlformats.org/officeDocument/2006/relationships/image" Target="../media/image41.jpeg"/><Relationship Id="rId5" Type="http://schemas.openxmlformats.org/officeDocument/2006/relationships/hyperlink" Target="http://kimberking.com/wp-content/uploads/2010/03/disgusted.jpg" TargetMode="External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NULL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crazymama.ru/images/forumgallary/887.jpe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www.copypast.ru/foto7/1265/0.jpg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proxy11.media.online.ua/uol/r3-406996a0d7/4ee15ad5180ea.jpg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us.123rf.com/400wm/400/400/dbvirago/dbvirago0804/dbvirago080400059/2833659-an-older-balding-man-pulling-out-his-hair-in-frustration-or-despair.jpg" TargetMode="External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cdn01.cdn.thesuperficial.com/wp-content/uploads/2011/02/0211-natalie-portman-angry-06-400x470.jpg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5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0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3.jpeg"/><Relationship Id="rId3" Type="http://schemas.openxmlformats.org/officeDocument/2006/relationships/image" Target="../media/image7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tif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9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hyperlink" Target="NULL" TargetMode="External"/><Relationship Id="rId5" Type="http://schemas.openxmlformats.org/officeDocument/2006/relationships/image" Target="../media/image84.jpeg"/><Relationship Id="rId6" Type="http://schemas.openxmlformats.org/officeDocument/2006/relationships/image" Target="../media/image85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s44.radikal.ru/i106/0909/1f/34b5d2a77162.jpg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7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hyperlink" Target="http://www.vida.ru/blob/movie/photo/142267.jpg" TargetMode="External"/><Relationship Id="rId5" Type="http://schemas.openxmlformats.org/officeDocument/2006/relationships/image" Target="../media/image90.jpeg"/><Relationship Id="rId6" Type="http://schemas.openxmlformats.org/officeDocument/2006/relationships/hyperlink" Target="http://img5.dp.ru/images/picturegallery/2011/12/80aeea84-984e-474f-b628-f29fc6065fab/9cdb1b01-359f-40a8-894e-20c5221f1b31_B.jpg" TargetMode="External"/><Relationship Id="rId7" Type="http://schemas.openxmlformats.org/officeDocument/2006/relationships/image" Target="../media/image91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i.obozrevatel.com/8/801048/gallery/131034_image_large.jpg" TargetMode="Externa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img-fotki.yandex.ru/get/37/floras68.18/0_19459_8edfd891_XL" TargetMode="Externa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hyperlink" Target="http://photos2.fotosearch.com/bthumb/CSP/CSP710/k7105964.jpg" TargetMode="External"/><Relationship Id="rId5" Type="http://schemas.openxmlformats.org/officeDocument/2006/relationships/image" Target="../media/image97.jpeg"/><Relationship Id="rId6" Type="http://schemas.openxmlformats.org/officeDocument/2006/relationships/image" Target="../media/image98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cs402831.userapi.com/v402831195/234/75afXN1kzgM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9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0.jpeg"/><Relationship Id="rId3" Type="http://schemas.openxmlformats.org/officeDocument/2006/relationships/image" Target="../media/image101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2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3.png"/><Relationship Id="rId3" Type="http://schemas.openxmlformats.org/officeDocument/2006/relationships/image" Target="../media/image104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5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6.jpeg"/><Relationship Id="rId3" Type="http://schemas.openxmlformats.org/officeDocument/2006/relationships/image" Target="../media/image107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146" y="23156"/>
            <a:ext cx="6948264" cy="683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5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1268760"/>
            <a:ext cx="66247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Эмблемы не возникают, когда человек ни с кем не общается (поскольку эмблемы используются для того, чтобы передать сообщение собеседнику). </a:t>
            </a:r>
            <a:endParaRPr lang="ru-RU" sz="2800" dirty="0" smtClean="0"/>
          </a:p>
          <a:p>
            <a:endParaRPr lang="ru-RU" sz="2800" dirty="0"/>
          </a:p>
          <a:p>
            <a:r>
              <a:rPr lang="ru-RU" sz="2800" dirty="0" smtClean="0"/>
              <a:t>Выражения </a:t>
            </a:r>
            <a:r>
              <a:rPr lang="ru-RU" sz="2800" dirty="0"/>
              <a:t>эмоций могут возникнуть, когда человек совсем один, например, когда он смотрит телевизор.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67644" y="116632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Эмблемы и выражения лица</a:t>
            </a:r>
            <a:endParaRPr lang="ru-RU" sz="3200" b="1" dirty="0"/>
          </a:p>
        </p:txBody>
      </p:sp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73389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СТЫД</a:t>
            </a:r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844675"/>
            <a:ext cx="6480175" cy="3960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578734"/>
      </p:ext>
    </p:extLst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Стыд</a:t>
            </a:r>
          </a:p>
        </p:txBody>
      </p:sp>
      <p:sp>
        <p:nvSpPr>
          <p:cNvPr id="13107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ru-RU" sz="2800" b="1" dirty="0" smtClean="0">
                <a:latin typeface="+mj-lt"/>
              </a:rPr>
              <a:t>Причина эмоции</a:t>
            </a:r>
            <a:r>
              <a:rPr lang="ru-RU" sz="2800" dirty="0" smtClean="0">
                <a:latin typeface="+mj-lt"/>
              </a:rPr>
              <a:t> – поступок, неудовлетворяющий критериям социума, сравнение значимого критерия с внешним эталоном.</a:t>
            </a:r>
          </a:p>
          <a:p>
            <a:pPr>
              <a:lnSpc>
                <a:spcPct val="90000"/>
              </a:lnSpc>
              <a:defRPr/>
            </a:pPr>
            <a:r>
              <a:rPr lang="ru-RU" sz="2800" b="1" dirty="0" smtClean="0">
                <a:latin typeface="+mj-lt"/>
              </a:rPr>
              <a:t>Функция эмоции</a:t>
            </a:r>
            <a:r>
              <a:rPr lang="ru-RU" sz="2800" dirty="0" smtClean="0">
                <a:latin typeface="+mj-lt"/>
              </a:rPr>
              <a:t> – гармонизация с социумом, законченное сравнение не в пользу сравнивающего.</a:t>
            </a:r>
          </a:p>
          <a:p>
            <a:pPr>
              <a:lnSpc>
                <a:spcPct val="90000"/>
              </a:lnSpc>
              <a:defRPr/>
            </a:pPr>
            <a:r>
              <a:rPr lang="ru-RU" sz="2800" b="1" dirty="0" smtClean="0">
                <a:latin typeface="+mj-lt"/>
              </a:rPr>
              <a:t>Кодировка </a:t>
            </a:r>
            <a:r>
              <a:rPr lang="en-US" sz="2800" b="1" dirty="0" smtClean="0">
                <a:latin typeface="+mj-lt"/>
              </a:rPr>
              <a:t>FACS</a:t>
            </a:r>
            <a:r>
              <a:rPr lang="ru-RU" sz="2800" dirty="0" smtClean="0">
                <a:latin typeface="+mj-lt"/>
              </a:rPr>
              <a:t> – 12+13+14+15 (может быть 5+7+6 ) </a:t>
            </a:r>
          </a:p>
          <a:p>
            <a:pPr>
              <a:lnSpc>
                <a:spcPct val="90000"/>
              </a:lnSpc>
              <a:defRPr/>
            </a:pPr>
            <a:endParaRPr lang="ru-RU" dirty="0" smtClean="0"/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82682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Подавленный стыд</a:t>
            </a:r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2" cstate="print"/>
          <a:srcRect l="22917" r="22031" b="40749"/>
          <a:stretch>
            <a:fillRect/>
          </a:stretch>
        </p:blipFill>
        <p:spPr bwMode="auto">
          <a:xfrm>
            <a:off x="250825" y="1557338"/>
            <a:ext cx="8713788" cy="4962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4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Вина, стыд</a:t>
            </a:r>
          </a:p>
        </p:txBody>
      </p:sp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628775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67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125538"/>
            <a:ext cx="75596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3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Гордость, несогласие</a:t>
            </a:r>
          </a:p>
        </p:txBody>
      </p:sp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773238"/>
            <a:ext cx="76327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84443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Гордость, несогласие</a:t>
            </a:r>
          </a:p>
        </p:txBody>
      </p:sp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628775"/>
            <a:ext cx="784860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16574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Гордость, несогласие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400" b="1" smtClean="0">
                <a:latin typeface="Arial" charset="0"/>
              </a:rPr>
              <a:t>Причина эмоции</a:t>
            </a:r>
            <a:r>
              <a:rPr lang="ru-RU" sz="2400" smtClean="0">
                <a:latin typeface="Arial" charset="0"/>
              </a:rPr>
              <a:t> – оценочное сравнение значимого критерия (поведения человека, группы людей), как заниженного по отношению к сравнимому, основанное на опыте достижения критерия.</a:t>
            </a:r>
            <a:endParaRPr lang="en-US" sz="2400" smtClean="0">
              <a:latin typeface="Arial" charset="0"/>
            </a:endParaRPr>
          </a:p>
          <a:p>
            <a:r>
              <a:rPr lang="ru-RU" sz="2400" b="1" smtClean="0">
                <a:latin typeface="Arial" charset="0"/>
              </a:rPr>
              <a:t>Функция эмоции</a:t>
            </a:r>
            <a:r>
              <a:rPr lang="ru-RU" sz="2400" smtClean="0">
                <a:latin typeface="Arial" charset="0"/>
              </a:rPr>
              <a:t> – достижение личностного критерия и не соответствие внешнему.</a:t>
            </a:r>
          </a:p>
          <a:p>
            <a:r>
              <a:rPr lang="ru-RU" sz="2400" b="1" smtClean="0">
                <a:latin typeface="Arial" charset="0"/>
              </a:rPr>
              <a:t>Кодировка </a:t>
            </a:r>
            <a:r>
              <a:rPr lang="en-US" sz="2400" b="1" smtClean="0">
                <a:latin typeface="Arial" charset="0"/>
              </a:rPr>
              <a:t>FACS</a:t>
            </a:r>
            <a:r>
              <a:rPr lang="ru-RU" sz="2400" smtClean="0">
                <a:latin typeface="Arial" charset="0"/>
              </a:rPr>
              <a:t> – </a:t>
            </a:r>
            <a:r>
              <a:rPr lang="ru-RU" sz="2400" smtClean="0"/>
              <a:t>12+13+14+15 (может быть 5+7+6) </a:t>
            </a:r>
          </a:p>
          <a:p>
            <a:endParaRPr lang="ru-RU" sz="2800" smtClean="0"/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159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268760"/>
            <a:ext cx="864096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/>
              <a:t>Эмблемы часто используются, когда люди не могут использовать слова (они далеко друг от друга, из-за шума или потому что нужно соблюдать тишину), но они возникают и в сочетании с речью. </a:t>
            </a:r>
            <a:endParaRPr lang="ru-RU" sz="2600" dirty="0" smtClean="0"/>
          </a:p>
          <a:p>
            <a:endParaRPr lang="ru-RU" sz="2600" dirty="0" smtClean="0"/>
          </a:p>
          <a:p>
            <a:r>
              <a:rPr lang="ru-RU" sz="2600" dirty="0" smtClean="0"/>
              <a:t>Выражение </a:t>
            </a:r>
            <a:r>
              <a:rPr lang="ru-RU" sz="2600" dirty="0"/>
              <a:t>эмоций, связанных с общением, происходит сдержанно в присутствии другого человека, поскольку необходимо соблюдать правила выражения эмоций, но они проявляются в речи. Люди обычно осознают свои эмблемы и знают, когда использовать их.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67644" y="116632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Эмблемы и выражения лица</a:t>
            </a:r>
            <a:endParaRPr lang="ru-RU" sz="3200" b="1" dirty="0"/>
          </a:p>
        </p:txBody>
      </p:sp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01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1268760"/>
            <a:ext cx="83529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/>
              <a:t>Эмблематическое выражение эмоций внешне значительно отличается и от реального выражения эмоций, и от симуляции.</a:t>
            </a:r>
            <a:endParaRPr lang="ru-RU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1367644" y="116632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Эмблемы и выражения лица</a:t>
            </a:r>
            <a:endParaRPr lang="ru-RU" sz="3200" b="1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016" y="2911972"/>
            <a:ext cx="4716016" cy="3145583"/>
          </a:xfrm>
          <a:prstGeom prst="rect">
            <a:avLst/>
          </a:prstGeom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248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67644" y="116632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Эмблемы и выражения лица</a:t>
            </a:r>
            <a:endParaRPr lang="ru-RU" sz="3200" b="1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798" y="847155"/>
            <a:ext cx="5922404" cy="397788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15616" y="4949899"/>
            <a:ext cx="72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Resting</a:t>
            </a:r>
            <a:r>
              <a:rPr lang="ru-RU" dirty="0"/>
              <a:t> </a:t>
            </a:r>
            <a:r>
              <a:rPr lang="ru-RU" dirty="0" err="1"/>
              <a:t>Bitch</a:t>
            </a:r>
            <a:r>
              <a:rPr lang="ru-RU" dirty="0"/>
              <a:t> </a:t>
            </a:r>
            <a:r>
              <a:rPr lang="ru-RU" dirty="0" err="1"/>
              <a:t>Face</a:t>
            </a:r>
            <a:r>
              <a:rPr lang="ru-RU" dirty="0"/>
              <a:t> - так называют презрительное выражение лица, проявляющееся в моменты, когда человек расслаблен или уверен, что на него никто не смотрит. </a:t>
            </a: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38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67644" y="116632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Эмблемы и выражения лица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494989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Примерно так мы выглядим, когда стараемся за улыбкой скрыть страх и физическое перенапряжение.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826393"/>
            <a:ext cx="5244463" cy="3933347"/>
          </a:xfrm>
          <a:prstGeom prst="rect">
            <a:avLst/>
          </a:prstGeom>
        </p:spPr>
      </p:pic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20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Евгений\Documents\Рабочая папка\Фото\0035643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0"/>
            <a:ext cx="8388350" cy="6935788"/>
          </a:xfrm>
          <a:noFill/>
        </p:spPr>
      </p:pic>
    </p:spTree>
    <p:extLst>
      <p:ext uri="{BB962C8B-B14F-4D97-AF65-F5344CB8AC3E}">
        <p14:creationId xmlns:p14="http://schemas.microsoft.com/office/powerpoint/2010/main" val="1268457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Нейтральное лицо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1844675"/>
            <a:ext cx="4352925" cy="4295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54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4000" b="1" i="1" dirty="0" err="1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Трансовое</a:t>
            </a:r>
            <a:r>
              <a:rPr lang="ru-RU" sz="4000" b="1" i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состояние</a:t>
            </a:r>
          </a:p>
        </p:txBody>
      </p:sp>
      <p:pic>
        <p:nvPicPr>
          <p:cNvPr id="9219" name="Picture 2" descr="C:\Users\Оля\Desktop\12gipnoz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2" t="632"/>
          <a:stretch>
            <a:fillRect/>
          </a:stretch>
        </p:blipFill>
        <p:spPr>
          <a:xfrm>
            <a:off x="6012160" y="1759330"/>
            <a:ext cx="2982913" cy="3846512"/>
          </a:xfrm>
          <a:effectLst>
            <a:softEdge rad="112500"/>
          </a:effectLst>
        </p:spPr>
      </p:pic>
      <p:pic>
        <p:nvPicPr>
          <p:cNvPr id="9220" name="Picture 3" descr="C:\Users\Оля\Desktop\1513201.2.3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9" t="861" r="38659" b="23540"/>
          <a:stretch/>
        </p:blipFill>
        <p:spPr bwMode="auto">
          <a:xfrm>
            <a:off x="107504" y="1916831"/>
            <a:ext cx="2568813" cy="3540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C:\Users\Asus\Desktop\Вероника\a_8e6229f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414" y="2128597"/>
            <a:ext cx="3123596" cy="31079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11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4000" b="1" i="1" dirty="0" err="1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Трансовое</a:t>
            </a:r>
            <a:r>
              <a:rPr lang="ru-RU" sz="4000" b="1" i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состояние</a:t>
            </a:r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smtClean="0"/>
              <a:t>фиксация взгляда</a:t>
            </a:r>
          </a:p>
          <a:p>
            <a:r>
              <a:rPr lang="ru-RU" sz="2000" smtClean="0"/>
              <a:t>расширение либо сужение зрачков</a:t>
            </a:r>
          </a:p>
          <a:p>
            <a:r>
              <a:rPr lang="ru-RU" sz="2000" smtClean="0"/>
              <a:t>замедление глотательного и мигательного рефлексов</a:t>
            </a:r>
          </a:p>
          <a:p>
            <a:r>
              <a:rPr lang="ru-RU" sz="2000" smtClean="0"/>
              <a:t>замедление и углубление дыхания</a:t>
            </a:r>
          </a:p>
          <a:p>
            <a:r>
              <a:rPr lang="ru-RU" sz="2000" smtClean="0"/>
              <a:t>замедление частоты сердцебиения</a:t>
            </a:r>
          </a:p>
          <a:p>
            <a:r>
              <a:rPr lang="ru-RU" sz="2000" smtClean="0"/>
              <a:t>снижение реакции на внешние раздражители</a:t>
            </a:r>
          </a:p>
          <a:p>
            <a:r>
              <a:rPr lang="ru-RU" sz="2000" smtClean="0"/>
              <a:t>мышечная релаксация</a:t>
            </a:r>
          </a:p>
          <a:p>
            <a:r>
              <a:rPr lang="ru-RU" sz="2000" smtClean="0"/>
              <a:t>разглаживание складок на лице</a:t>
            </a:r>
          </a:p>
          <a:p>
            <a:r>
              <a:rPr lang="ru-RU" sz="2000" smtClean="0"/>
              <a:t>задержка моторных реакций</a:t>
            </a:r>
          </a:p>
          <a:p>
            <a:pPr>
              <a:buFont typeface="Arial" charset="0"/>
              <a:buNone/>
            </a:pPr>
            <a:endParaRPr lang="ru-RU" smtClean="0"/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230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ctrTitle"/>
          </p:nvPr>
        </p:nvSpPr>
        <p:spPr>
          <a:xfrm>
            <a:off x="755650" y="1484313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ru-RU" sz="5400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Аффекты</a:t>
            </a:r>
            <a:br>
              <a:rPr lang="ru-RU" sz="5400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интенсивные эмоциональные состояния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57313" y="3286125"/>
            <a:ext cx="6400800" cy="1752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40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8 базовых аффектов</a:t>
            </a:r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76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54756" y="443803"/>
            <a:ext cx="9324528" cy="785818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А.Филатов: несколько слов о себе</a:t>
            </a:r>
          </a:p>
        </p:txBody>
      </p:sp>
      <p:sp>
        <p:nvSpPr>
          <p:cNvPr id="921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2840038" y="1773238"/>
            <a:ext cx="6053137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/>
            <a:r>
              <a:rPr lang="ru-RU" altLang="ru-RU" sz="2400" b="1">
                <a:solidFill>
                  <a:srgbClr val="17375E"/>
                </a:solidFill>
              </a:rPr>
              <a:t>Высшее медицинское и психологическое образование</a:t>
            </a:r>
          </a:p>
          <a:p>
            <a:pPr algn="r" eaLnBrk="1" hangingPunct="1"/>
            <a:r>
              <a:rPr lang="ru-RU" altLang="ru-RU" sz="2400" b="1">
                <a:solidFill>
                  <a:srgbClr val="17375E"/>
                </a:solidFill>
              </a:rPr>
              <a:t>Дополнительное образование в области когнитивистики, нейронаук</a:t>
            </a:r>
            <a:r>
              <a:rPr lang="en-US" altLang="ru-RU" sz="2400" b="1">
                <a:solidFill>
                  <a:srgbClr val="17375E"/>
                </a:solidFill>
              </a:rPr>
              <a:t>,</a:t>
            </a:r>
            <a:r>
              <a:rPr lang="ru-RU" altLang="ru-RU" sz="2400" b="1">
                <a:solidFill>
                  <a:srgbClr val="17375E"/>
                </a:solidFill>
              </a:rPr>
              <a:t> нейротехнологий и </a:t>
            </a:r>
            <a:r>
              <a:rPr lang="en-US" altLang="ru-RU" sz="2400" b="1">
                <a:solidFill>
                  <a:srgbClr val="17375E"/>
                </a:solidFill>
              </a:rPr>
              <a:t>IT.</a:t>
            </a:r>
          </a:p>
          <a:p>
            <a:pPr algn="r" eaLnBrk="1" hangingPunct="1"/>
            <a:r>
              <a:rPr lang="ru-RU" altLang="ru-RU" sz="2400" b="1">
                <a:solidFill>
                  <a:srgbClr val="17375E"/>
                </a:solidFill>
              </a:rPr>
              <a:t>Руководитель лаборатории цифрового профайлинга</a:t>
            </a:r>
          </a:p>
          <a:p>
            <a:pPr algn="r" eaLnBrk="1" hangingPunct="1"/>
            <a:r>
              <a:rPr lang="ru-RU" altLang="ru-RU" sz="2400" b="1">
                <a:solidFill>
                  <a:srgbClr val="17375E"/>
                </a:solidFill>
              </a:rPr>
              <a:t>Эксперт-профайлер международного уровня</a:t>
            </a:r>
          </a:p>
          <a:p>
            <a:pPr algn="r" eaLnBrk="1" hangingPunct="1"/>
            <a:r>
              <a:rPr lang="ru-RU" altLang="ru-RU" sz="2400" b="1">
                <a:solidFill>
                  <a:srgbClr val="17375E"/>
                </a:solidFill>
              </a:rPr>
              <a:t>Автор энциклопедии профайлинга</a:t>
            </a:r>
          </a:p>
          <a:p>
            <a:pPr algn="r" eaLnBrk="1" hangingPunct="1"/>
            <a:endParaRPr lang="ru-RU" altLang="ru-RU" sz="2400" b="1">
              <a:solidFill>
                <a:srgbClr val="17375E"/>
              </a:solidFill>
            </a:endParaRPr>
          </a:p>
        </p:txBody>
      </p:sp>
      <p:sp>
        <p:nvSpPr>
          <p:cNvPr id="9221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89771"/>
            <a:ext cx="2736304" cy="408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1. Ярость</a:t>
            </a:r>
            <a:endParaRPr lang="ru-RU" smtClean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0225" y="1677988"/>
            <a:ext cx="5543550" cy="430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35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i="1" smtClean="0">
                <a:solidFill>
                  <a:srgbClr val="000066"/>
                </a:solidFill>
                <a:latin typeface="Arial Black" pitchFamily="34" charset="0"/>
              </a:rPr>
              <a:t>Ярость</a:t>
            </a:r>
          </a:p>
        </p:txBody>
      </p:sp>
      <p:pic>
        <p:nvPicPr>
          <p:cNvPr id="94211" name="Picture 2"/>
          <p:cNvPicPr>
            <a:picLocks noChangeAspect="1" noChangeArrowheads="1"/>
          </p:cNvPicPr>
          <p:nvPr/>
        </p:nvPicPr>
        <p:blipFill>
          <a:blip r:embed="rId2" cstate="print"/>
          <a:srcRect l="26283" t="11438" r="21693" b="6250"/>
          <a:stretch>
            <a:fillRect/>
          </a:stretch>
        </p:blipFill>
        <p:spPr bwMode="auto">
          <a:xfrm>
            <a:off x="395288" y="2276475"/>
            <a:ext cx="3783012" cy="336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4212" name="Picture 4" descr="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1557338"/>
            <a:ext cx="4572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93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i="1" smtClean="0">
                <a:solidFill>
                  <a:srgbClr val="000066"/>
                </a:solidFill>
                <a:latin typeface="Arial Black" pitchFamily="34" charset="0"/>
              </a:rPr>
              <a:t>Ярость</a:t>
            </a:r>
          </a:p>
        </p:txBody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 dirty="0" smtClean="0">
                <a:latin typeface="Arial" charset="0"/>
              </a:rPr>
              <a:t>Причина состояния</a:t>
            </a:r>
            <a:r>
              <a:rPr lang="ru-RU" sz="2800" dirty="0" smtClean="0">
                <a:latin typeface="Arial" charset="0"/>
              </a:rPr>
              <a:t> – п</a:t>
            </a:r>
            <a:r>
              <a:rPr lang="ru-RU" sz="2800" dirty="0" smtClean="0"/>
              <a:t>оявление препятствия (негативного стимула) непреодолимой силы.</a:t>
            </a:r>
            <a:endParaRPr lang="en-US" sz="2800" dirty="0" smtClean="0">
              <a:latin typeface="Arial" charset="0"/>
            </a:endParaRPr>
          </a:p>
          <a:p>
            <a:r>
              <a:rPr lang="ru-RU" sz="2800" b="1" dirty="0" smtClean="0">
                <a:latin typeface="Arial" charset="0"/>
              </a:rPr>
              <a:t>Функция </a:t>
            </a:r>
            <a:r>
              <a:rPr lang="ru-RU" sz="2800" dirty="0" smtClean="0">
                <a:latin typeface="Arial" charset="0"/>
              </a:rPr>
              <a:t>– разрядка, агрессивное поведение с высоким уровнем возбуждения</a:t>
            </a:r>
            <a:r>
              <a:rPr lang="en-US" sz="2800" dirty="0" smtClean="0">
                <a:latin typeface="Arial" charset="0"/>
              </a:rPr>
              <a:t>, </a:t>
            </a:r>
            <a:r>
              <a:rPr lang="ru-RU" sz="2800" dirty="0" smtClean="0">
                <a:latin typeface="Arial" charset="0"/>
              </a:rPr>
              <a:t>потеря самоконтроля.</a:t>
            </a:r>
          </a:p>
          <a:p>
            <a:r>
              <a:rPr lang="ru-RU" sz="2800" b="1" dirty="0" smtClean="0">
                <a:latin typeface="Arial" charset="0"/>
              </a:rPr>
              <a:t>Кодировка </a:t>
            </a:r>
            <a:r>
              <a:rPr lang="en-US" sz="2800" b="1" dirty="0" smtClean="0">
                <a:latin typeface="Arial" charset="0"/>
              </a:rPr>
              <a:t>FACS</a:t>
            </a:r>
            <a:r>
              <a:rPr lang="ru-RU" sz="2800" dirty="0" smtClean="0">
                <a:latin typeface="Arial" charset="0"/>
              </a:rPr>
              <a:t> -</a:t>
            </a:r>
            <a:r>
              <a:rPr lang="ru-RU" sz="2800" dirty="0" smtClean="0"/>
              <a:t>4+5+6+7+9+10+12+13 </a:t>
            </a:r>
          </a:p>
          <a:p>
            <a:pPr>
              <a:buFont typeface="Arial" charset="0"/>
              <a:buNone/>
            </a:pPr>
            <a:r>
              <a:rPr lang="ru-RU" sz="2800" dirty="0" smtClean="0"/>
              <a:t>     (подавление  23+24+18+28+22)</a:t>
            </a:r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5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Бешенство</a:t>
            </a:r>
            <a:r>
              <a:rPr lang="ru-RU" smtClean="0"/>
              <a:t> </a:t>
            </a: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 cstate="print"/>
          <a:srcRect l="7995" r="5856"/>
          <a:stretch>
            <a:fillRect/>
          </a:stretch>
        </p:blipFill>
        <p:spPr bwMode="auto">
          <a:xfrm>
            <a:off x="2143108" y="1844675"/>
            <a:ext cx="4857784" cy="430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2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Бешенство</a:t>
            </a:r>
          </a:p>
        </p:txBody>
      </p:sp>
      <p:pic>
        <p:nvPicPr>
          <p:cNvPr id="55299" name="Picture 4" descr="31-633-beshenstv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142984"/>
            <a:ext cx="3343275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0" name="Picture 6" descr="1274994363_zlost45427(300x238)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785794"/>
            <a:ext cx="3727319" cy="2944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1" name="Picture 5" descr="D:\Ника\МАИЛ\картинки эмоций\9771584c0ac3.jpg"/>
          <p:cNvPicPr>
            <a:picLocks noChangeAspect="1" noChangeArrowheads="1"/>
          </p:cNvPicPr>
          <p:nvPr/>
        </p:nvPicPr>
        <p:blipFill>
          <a:blip r:embed="rId6" cstate="print"/>
          <a:srcRect l="22781" t="11285" r="13709" b="40891"/>
          <a:stretch>
            <a:fillRect/>
          </a:stretch>
        </p:blipFill>
        <p:spPr bwMode="auto">
          <a:xfrm>
            <a:off x="3929058" y="3714752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96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Бешенство</a:t>
            </a:r>
          </a:p>
        </p:txBody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 dirty="0" smtClean="0">
                <a:latin typeface="Arial" charset="0"/>
              </a:rPr>
              <a:t>Причина состояния</a:t>
            </a:r>
            <a:r>
              <a:rPr lang="ru-RU" sz="2800" dirty="0" smtClean="0">
                <a:latin typeface="Arial" charset="0"/>
              </a:rPr>
              <a:t> – п</a:t>
            </a:r>
            <a:r>
              <a:rPr lang="ru-RU" sz="2800" dirty="0" smtClean="0"/>
              <a:t>оявление препятствия (негативного стимула) непреодолимой силы, </a:t>
            </a:r>
            <a:r>
              <a:rPr lang="ru-RU" sz="2800" dirty="0" smtClean="0">
                <a:latin typeface="Arial" charset="0"/>
              </a:rPr>
              <a:t>максимальное нарастание раздражения в результате сильного желания устранения преграды.</a:t>
            </a:r>
          </a:p>
          <a:p>
            <a:r>
              <a:rPr lang="ru-RU" sz="2800" b="1" dirty="0" smtClean="0">
                <a:latin typeface="Arial" charset="0"/>
              </a:rPr>
              <a:t>Функция </a:t>
            </a:r>
            <a:r>
              <a:rPr lang="ru-RU" sz="2800" dirty="0" smtClean="0">
                <a:latin typeface="Arial" charset="0"/>
              </a:rPr>
              <a:t>– разрядка, потеря самоконтроля.</a:t>
            </a:r>
          </a:p>
          <a:p>
            <a:r>
              <a:rPr lang="ru-RU" sz="2800" b="1" dirty="0" smtClean="0">
                <a:latin typeface="Arial" charset="0"/>
              </a:rPr>
              <a:t>Кодировка </a:t>
            </a:r>
            <a:r>
              <a:rPr lang="en-US" sz="2800" b="1" dirty="0" smtClean="0">
                <a:latin typeface="Arial" charset="0"/>
              </a:rPr>
              <a:t>FACS</a:t>
            </a:r>
            <a:r>
              <a:rPr lang="ru-RU" sz="2800" dirty="0" smtClean="0">
                <a:latin typeface="Arial" charset="0"/>
              </a:rPr>
              <a:t> -</a:t>
            </a:r>
            <a:r>
              <a:rPr lang="ru-RU" sz="2800" dirty="0" smtClean="0"/>
              <a:t>4+5+6+7+9+10+12+13 </a:t>
            </a:r>
          </a:p>
          <a:p>
            <a:endParaRPr lang="ru-RU" dirty="0" smtClean="0"/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9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3600" i="1" smtClean="0">
                <a:solidFill>
                  <a:srgbClr val="000066"/>
                </a:solidFill>
                <a:latin typeface="Arial Black" pitchFamily="34" charset="0"/>
              </a:rPr>
              <a:t>2. Плач, горе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/>
          <a:srcRect l="12601" b="2824"/>
          <a:stretch>
            <a:fillRect/>
          </a:stretch>
        </p:blipFill>
        <p:spPr bwMode="auto">
          <a:xfrm>
            <a:off x="2214563" y="1500188"/>
            <a:ext cx="4764087" cy="4503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88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i="1" smtClean="0">
                <a:solidFill>
                  <a:srgbClr val="000066"/>
                </a:solidFill>
                <a:latin typeface="Arial Black" pitchFamily="34" charset="0"/>
              </a:rPr>
              <a:t>Плач, горе</a:t>
            </a:r>
          </a:p>
        </p:txBody>
      </p:sp>
      <p:pic>
        <p:nvPicPr>
          <p:cNvPr id="19461" name="Picture 5" descr="C:\Users\Asus\Desktop\Вероника\Does-Hating-These-Movies-Make-You-A-Bad-Person-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21800" r="43286"/>
          <a:stretch/>
        </p:blipFill>
        <p:spPr bwMode="auto">
          <a:xfrm>
            <a:off x="4932040" y="1704451"/>
            <a:ext cx="3960440" cy="4530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C:\Users\Asus\Desktop\Вероника\b8c360c16faffecca184db8ea909fcd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5" r="17966"/>
          <a:stretch/>
        </p:blipFill>
        <p:spPr bwMode="auto">
          <a:xfrm>
            <a:off x="422922" y="2077523"/>
            <a:ext cx="4509118" cy="4157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94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Горе</a:t>
            </a:r>
          </a:p>
        </p:txBody>
      </p:sp>
      <p:pic>
        <p:nvPicPr>
          <p:cNvPr id="5" name="Picture 4" descr="Кто на поле громко плачет?"/>
          <p:cNvPicPr>
            <a:picLocks noChangeAspect="1" noChangeArrowheads="1"/>
          </p:cNvPicPr>
          <p:nvPr/>
        </p:nvPicPr>
        <p:blipFill rotWithShape="1">
          <a:blip r:embed="rId3" cstate="print"/>
          <a:srcRect l="37610" r="21314" b="8993"/>
          <a:stretch/>
        </p:blipFill>
        <p:spPr bwMode="auto">
          <a:xfrm>
            <a:off x="5292080" y="1628798"/>
            <a:ext cx="3024336" cy="4609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5" name="Picture 5" descr="C:\Users\Asus\Desktop\Вероника\zelenaya-milya-3752-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7" r="22196"/>
          <a:stretch/>
        </p:blipFill>
        <p:spPr bwMode="auto">
          <a:xfrm>
            <a:off x="683567" y="1484783"/>
            <a:ext cx="4176465" cy="4711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47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Горе</a:t>
            </a:r>
          </a:p>
        </p:txBody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latin typeface="Arial" charset="0"/>
              </a:rPr>
              <a:t>Причина состояния</a:t>
            </a:r>
            <a:r>
              <a:rPr lang="ru-RU" sz="2800" dirty="0" smtClean="0">
                <a:latin typeface="Arial" charset="0"/>
              </a:rPr>
              <a:t> – невосполнимая утрата значимого критерия.</a:t>
            </a:r>
            <a:endParaRPr lang="en-US" sz="2800" dirty="0" smtClean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ru-RU" sz="2800" b="1" dirty="0" smtClean="0">
                <a:latin typeface="Arial" charset="0"/>
              </a:rPr>
              <a:t>Функция </a:t>
            </a:r>
            <a:r>
              <a:rPr lang="ru-RU" sz="2800" dirty="0" smtClean="0">
                <a:latin typeface="Arial" charset="0"/>
              </a:rPr>
              <a:t>– призыв о помощи к социуму, максимальная разрядка напряжения, нарастающего в результате частичного (полного) разрушения картины мира.</a:t>
            </a:r>
          </a:p>
          <a:p>
            <a:pPr>
              <a:lnSpc>
                <a:spcPct val="90000"/>
              </a:lnSpc>
            </a:pPr>
            <a:r>
              <a:rPr lang="ru-RU" sz="2800" b="1" dirty="0" smtClean="0">
                <a:latin typeface="Arial" charset="0"/>
              </a:rPr>
              <a:t>Кодировка </a:t>
            </a:r>
            <a:r>
              <a:rPr lang="en-US" sz="2800" b="1" dirty="0" smtClean="0">
                <a:latin typeface="Arial" charset="0"/>
              </a:rPr>
              <a:t>FACS</a:t>
            </a:r>
            <a:r>
              <a:rPr lang="ru-RU" sz="2800" dirty="0" smtClean="0">
                <a:latin typeface="Arial" charset="0"/>
              </a:rPr>
              <a:t> -</a:t>
            </a:r>
            <a:r>
              <a:rPr lang="ru-RU" sz="2800" dirty="0" smtClean="0"/>
              <a:t>1+6+11+14+15+16+17</a:t>
            </a:r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27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54756" y="443803"/>
            <a:ext cx="9324528" cy="785818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А.Филатов: несколько слов о себе</a:t>
            </a:r>
          </a:p>
        </p:txBody>
      </p:sp>
      <p:sp>
        <p:nvSpPr>
          <p:cNvPr id="921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2840038" y="1773238"/>
            <a:ext cx="6329734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В практическом профайлинге с 2007 г.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Высшее образование:медицинское (ординатура по психиатрии-психотерапии),психологическое.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Дополнительное образование и курсы повышения квалификации в РФ в сфере психологии, профайлинга и нейронаук: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Аспирантура по психологии у проф. В.А.Барабанщикова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Психолингвистика (СПБГУ)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Психонейроэндокринология (НЦПЗ)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Психодиагностика (Собчик Л.Н.)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НЛП (full of international trainer)</a:t>
            </a:r>
          </a:p>
          <a:p>
            <a:pPr eaLnBrk="1" hangingPunct="1"/>
            <a:endParaRPr lang="ru-RU" altLang="ru-RU" sz="1400" b="1">
              <a:solidFill>
                <a:srgbClr val="17375E"/>
              </a:solidFill>
            </a:endParaRP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Дополнительное образование и стажировки зарубежом:в области нейроаффективных наук: 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Glasgow University (Rachael Jack, Lindsay Wilson), 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Geneve University (David Sander),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в области профайлинга, эмоций и психологии восприятия лица: Freitas Magalhães (Porto University), Alexander Todorov, Eva Krumhuber (University College London).</a:t>
            </a:r>
          </a:p>
        </p:txBody>
      </p:sp>
      <p:sp>
        <p:nvSpPr>
          <p:cNvPr id="9221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4" y="1756883"/>
            <a:ext cx="2736304" cy="408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0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3. Интерес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813" y="1500188"/>
            <a:ext cx="484822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333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857250"/>
          </a:xfrm>
        </p:spPr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Интерес</a:t>
            </a:r>
          </a:p>
        </p:txBody>
      </p:sp>
      <p:pic>
        <p:nvPicPr>
          <p:cNvPr id="152579" name="Picture 3" descr="D:\Ника\МАИЛ\картинки эмоций\0_946bd_e5346a1_L.jpg"/>
          <p:cNvPicPr>
            <a:picLocks noChangeAspect="1" noChangeArrowheads="1"/>
          </p:cNvPicPr>
          <p:nvPr/>
        </p:nvPicPr>
        <p:blipFill>
          <a:blip r:embed="rId2" cstate="print"/>
          <a:srcRect l="34625" t="5005" r="30687" b="31605"/>
          <a:stretch>
            <a:fillRect/>
          </a:stretch>
        </p:blipFill>
        <p:spPr bwMode="auto">
          <a:xfrm>
            <a:off x="5072066" y="1071546"/>
            <a:ext cx="3000396" cy="3081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2582" name="Picture 6" descr="D:\Ника\МАИЛ\картинки эмоций\normal_interest107~3.jpg"/>
          <p:cNvPicPr>
            <a:picLocks noChangeAspect="1" noChangeArrowheads="1"/>
          </p:cNvPicPr>
          <p:nvPr/>
        </p:nvPicPr>
        <p:blipFill>
          <a:blip r:embed="rId3" cstate="print"/>
          <a:srcRect l="17647" t="3907" r="15686" b="19627"/>
          <a:stretch>
            <a:fillRect/>
          </a:stretch>
        </p:blipFill>
        <p:spPr bwMode="auto">
          <a:xfrm>
            <a:off x="5051027" y="4133270"/>
            <a:ext cx="3076597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7" name="Picture 7" descr="C:\Users\Asus\Desktop\Вероника\7ad37b510ba6.png"/>
          <p:cNvPicPr>
            <a:picLocks noChangeAspect="1" noChangeArrowheads="1"/>
          </p:cNvPicPr>
          <p:nvPr/>
        </p:nvPicPr>
        <p:blipFill>
          <a:blip r:embed="rId4" cstate="print"/>
          <a:srcRect l="35974" r="30910"/>
          <a:stretch>
            <a:fillRect/>
          </a:stretch>
        </p:blipFill>
        <p:spPr bwMode="auto">
          <a:xfrm>
            <a:off x="684213" y="1268413"/>
            <a:ext cx="33655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5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Интерес</a:t>
            </a:r>
            <a:endParaRPr lang="ru-RU" smtClean="0"/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txBody>
          <a:bodyPr/>
          <a:lstStyle/>
          <a:p>
            <a:r>
              <a:rPr lang="ru-RU" b="1" dirty="0" smtClean="0">
                <a:latin typeface="Arial" charset="0"/>
              </a:rPr>
              <a:t>Причина состояния</a:t>
            </a:r>
            <a:r>
              <a:rPr lang="ru-RU" dirty="0" smtClean="0">
                <a:latin typeface="Arial" charset="0"/>
              </a:rPr>
              <a:t> – д</a:t>
            </a:r>
            <a:r>
              <a:rPr lang="ru-RU" dirty="0" smtClean="0"/>
              <a:t>олгий стимул, познание стимула, потребность в новизне, знании.</a:t>
            </a:r>
            <a:endParaRPr lang="en-US" dirty="0" smtClean="0">
              <a:latin typeface="Arial" charset="0"/>
            </a:endParaRPr>
          </a:p>
          <a:p>
            <a:r>
              <a:rPr lang="ru-RU" b="1" dirty="0" smtClean="0">
                <a:latin typeface="Arial" charset="0"/>
              </a:rPr>
              <a:t>Функция </a:t>
            </a:r>
            <a:r>
              <a:rPr lang="ru-RU" dirty="0" smtClean="0">
                <a:latin typeface="Arial" charset="0"/>
              </a:rPr>
              <a:t>– п</a:t>
            </a:r>
            <a:r>
              <a:rPr lang="ru-RU" dirty="0" smtClean="0"/>
              <a:t>огружение в другой опыт и переживание позитивных эмоций, эмоционально-когнитивный процесс.</a:t>
            </a:r>
            <a:endParaRPr lang="ru-RU" dirty="0" smtClean="0">
              <a:latin typeface="Arial" charset="0"/>
            </a:endParaRPr>
          </a:p>
          <a:p>
            <a:endParaRPr lang="ru-RU" dirty="0" smtClean="0"/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1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4. Ужас</a:t>
            </a:r>
            <a:r>
              <a:rPr lang="ru-RU" smtClean="0"/>
              <a:t> 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0713" y="1428750"/>
            <a:ext cx="533876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13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Ужас</a:t>
            </a:r>
            <a:r>
              <a:rPr lang="ru-RU" smtClean="0"/>
              <a:t> </a:t>
            </a:r>
          </a:p>
        </p:txBody>
      </p:sp>
      <p:pic>
        <p:nvPicPr>
          <p:cNvPr id="26627" name="Picture 5" descr="0_61e76_f58bf60e_L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140120"/>
            <a:ext cx="2808312" cy="5696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D:\Ника\МАИЛ\картинки эмоций\st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3514" y="1839418"/>
            <a:ext cx="3120894" cy="4298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3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Robert-Plutchik-emotion-wheel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48" y="1714488"/>
            <a:ext cx="4597382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6195" name="Picture 3" descr="D:\Ника\МАИЛ\картинки эмоций\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466" y="1643050"/>
            <a:ext cx="3807158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2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Ужас</a:t>
            </a:r>
            <a:endParaRPr lang="ru-RU" smtClean="0"/>
          </a:p>
        </p:txBody>
      </p:sp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82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Ужас</a:t>
            </a:r>
          </a:p>
        </p:txBody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ru-RU" sz="2800" b="1" dirty="0" smtClean="0">
                <a:latin typeface="+mj-lt"/>
              </a:rPr>
              <a:t>Причина состояния</a:t>
            </a:r>
            <a:r>
              <a:rPr lang="ru-RU" sz="2800" dirty="0" smtClean="0">
                <a:latin typeface="+mj-lt"/>
              </a:rPr>
              <a:t> –внезапное быстрое приближение стимула;  угроза значимого критерия, не подлежащая устранению.</a:t>
            </a:r>
          </a:p>
          <a:p>
            <a:pPr>
              <a:lnSpc>
                <a:spcPct val="90000"/>
              </a:lnSpc>
              <a:defRPr/>
            </a:pPr>
            <a:r>
              <a:rPr lang="ru-RU" sz="2800" b="1" dirty="0" smtClean="0">
                <a:latin typeface="+mj-lt"/>
              </a:rPr>
              <a:t>Функции </a:t>
            </a:r>
            <a:r>
              <a:rPr lang="ru-RU" sz="2800" dirty="0" smtClean="0">
                <a:latin typeface="+mj-lt"/>
              </a:rPr>
              <a:t>– активно-оборонительная - </a:t>
            </a:r>
            <a:r>
              <a:rPr lang="en-US" sz="2800" dirty="0" err="1" smtClean="0">
                <a:latin typeface="+mj-lt"/>
              </a:rPr>
              <a:t>защитн</a:t>
            </a:r>
            <a:r>
              <a:rPr lang="ru-RU" sz="2800" dirty="0" err="1" smtClean="0">
                <a:latin typeface="+mj-lt"/>
              </a:rPr>
              <a:t>ая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биологическ</a:t>
            </a:r>
            <a:r>
              <a:rPr lang="ru-RU" sz="2800" dirty="0" err="1" smtClean="0">
                <a:latin typeface="+mj-lt"/>
              </a:rPr>
              <a:t>ая</a:t>
            </a:r>
            <a:r>
              <a:rPr lang="ru-RU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реакци</a:t>
            </a:r>
            <a:r>
              <a:rPr lang="ru-RU" sz="2800" dirty="0" smtClean="0">
                <a:latin typeface="+mj-lt"/>
              </a:rPr>
              <a:t>я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человека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при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переживании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им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реальной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или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мнимой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опасности</a:t>
            </a:r>
            <a:r>
              <a:rPr lang="ru-RU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для</a:t>
            </a:r>
            <a:r>
              <a:rPr lang="en-US" sz="2800" dirty="0" smtClean="0">
                <a:latin typeface="+mj-lt"/>
              </a:rPr>
              <a:t> </a:t>
            </a:r>
            <a:r>
              <a:rPr lang="ru-RU" sz="2800" dirty="0" smtClean="0">
                <a:latin typeface="+mj-lt"/>
              </a:rPr>
              <a:t>его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здоровья</a:t>
            </a:r>
            <a:r>
              <a:rPr lang="en-US" sz="2800" dirty="0" smtClean="0">
                <a:latin typeface="+mj-lt"/>
              </a:rPr>
              <a:t> и </a:t>
            </a:r>
            <a:r>
              <a:rPr lang="en-US" sz="2800" dirty="0" err="1" smtClean="0">
                <a:latin typeface="+mj-lt"/>
              </a:rPr>
              <a:t>благополучия</a:t>
            </a:r>
            <a:r>
              <a:rPr lang="ru-RU" sz="2800" dirty="0" smtClean="0">
                <a:latin typeface="+mj-lt"/>
              </a:rPr>
              <a:t>. </a:t>
            </a:r>
            <a:r>
              <a:rPr lang="ru-RU" sz="2800" dirty="0" smtClean="0"/>
              <a:t>Инстинктивное стремление уйти от опасности. </a:t>
            </a:r>
            <a:endParaRPr lang="en-US" sz="2800" dirty="0" smtClean="0">
              <a:latin typeface="+mj-lt"/>
            </a:endParaRPr>
          </a:p>
          <a:p>
            <a:pPr>
              <a:lnSpc>
                <a:spcPct val="90000"/>
              </a:lnSpc>
              <a:defRPr/>
            </a:pPr>
            <a:r>
              <a:rPr lang="ru-RU" sz="2800" b="1" dirty="0" smtClean="0">
                <a:latin typeface="+mj-lt"/>
              </a:rPr>
              <a:t>Кодировка </a:t>
            </a:r>
            <a:r>
              <a:rPr lang="en-US" sz="2800" b="1" dirty="0" smtClean="0">
                <a:latin typeface="+mj-lt"/>
              </a:rPr>
              <a:t>FACS</a:t>
            </a:r>
            <a:r>
              <a:rPr lang="ru-RU" sz="2800" dirty="0" smtClean="0">
                <a:latin typeface="+mj-lt"/>
              </a:rPr>
              <a:t> -1+2+5+7+20+16+21+28 </a:t>
            </a:r>
          </a:p>
          <a:p>
            <a:pPr>
              <a:lnSpc>
                <a:spcPct val="90000"/>
              </a:lnSpc>
              <a:defRPr/>
            </a:pPr>
            <a:endParaRPr lang="ru-RU" sz="2800" dirty="0" smtClean="0"/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74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5. Изумление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1700212"/>
            <a:ext cx="4967593" cy="4609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58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Изумление</a:t>
            </a:r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2" cstate="print"/>
          <a:srcRect l="22818"/>
          <a:stretch>
            <a:fillRect/>
          </a:stretch>
        </p:blipFill>
        <p:spPr bwMode="auto">
          <a:xfrm>
            <a:off x="4714876" y="1643050"/>
            <a:ext cx="4135210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7218" name="Picture 2" descr="D:\Ника\МАИЛ\картинки эмоций\1247054803376.jpg"/>
          <p:cNvPicPr>
            <a:picLocks noChangeAspect="1" noChangeArrowheads="1"/>
          </p:cNvPicPr>
          <p:nvPr/>
        </p:nvPicPr>
        <p:blipFill>
          <a:blip r:embed="rId3" cstate="print"/>
          <a:srcRect b="5660"/>
          <a:stretch>
            <a:fillRect/>
          </a:stretch>
        </p:blipFill>
        <p:spPr bwMode="auto">
          <a:xfrm>
            <a:off x="857224" y="1643050"/>
            <a:ext cx="3641447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58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Изумление</a:t>
            </a:r>
          </a:p>
        </p:txBody>
      </p:sp>
      <p:sp>
        <p:nvSpPr>
          <p:cNvPr id="13517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>
                <a:latin typeface="+mj-lt"/>
              </a:rPr>
              <a:t>Причина состояния</a:t>
            </a:r>
            <a:r>
              <a:rPr lang="ru-RU" dirty="0" smtClean="0">
                <a:latin typeface="+mj-lt"/>
              </a:rPr>
              <a:t> – резкое появление стимула, который ранее не классифицировался, критерия нет в опыте.</a:t>
            </a:r>
            <a:endParaRPr lang="en-US" dirty="0" smtClean="0">
              <a:latin typeface="+mj-lt"/>
            </a:endParaRPr>
          </a:p>
          <a:p>
            <a:pPr>
              <a:defRPr/>
            </a:pPr>
            <a:r>
              <a:rPr lang="ru-RU" b="1" dirty="0" smtClean="0">
                <a:latin typeface="+mj-lt"/>
              </a:rPr>
              <a:t>Функция </a:t>
            </a:r>
            <a:r>
              <a:rPr lang="ru-RU" dirty="0" smtClean="0">
                <a:latin typeface="+mj-lt"/>
              </a:rPr>
              <a:t>– </a:t>
            </a:r>
            <a:r>
              <a:rPr lang="ru-RU" dirty="0" smtClean="0"/>
              <a:t>классификация нового стимула на основе прошлого опыта, </a:t>
            </a:r>
            <a:r>
              <a:rPr lang="ru-RU" dirty="0" smtClean="0">
                <a:latin typeface="+mj-lt"/>
              </a:rPr>
              <a:t>обучение, познание.</a:t>
            </a:r>
          </a:p>
          <a:p>
            <a:pPr>
              <a:defRPr/>
            </a:pPr>
            <a:r>
              <a:rPr lang="ru-RU" b="1" dirty="0" smtClean="0">
                <a:latin typeface="+mj-lt"/>
              </a:rPr>
              <a:t>Кодировка </a:t>
            </a:r>
            <a:r>
              <a:rPr lang="en-US" b="1" dirty="0" smtClean="0">
                <a:latin typeface="+mj-lt"/>
              </a:rPr>
              <a:t>FACS</a:t>
            </a:r>
            <a:r>
              <a:rPr lang="ru-RU" dirty="0" smtClean="0">
                <a:latin typeface="+mj-lt"/>
              </a:rPr>
              <a:t> -2+5+26+28 </a:t>
            </a:r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58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>
          <a:xfrm>
            <a:off x="785813" y="500063"/>
            <a:ext cx="7772400" cy="3432993"/>
          </a:xfrm>
        </p:spPr>
        <p:txBody>
          <a:bodyPr/>
          <a:lstStyle/>
          <a:p>
            <a:pPr eaLnBrk="1" hangingPunct="1">
              <a:defRPr/>
            </a:pPr>
            <a:r>
              <a:rPr lang="ru-RU" sz="6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Эмоции, состояния, эмблемы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4581128"/>
            <a:ext cx="6400800" cy="1752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Основные эмоциональные проявления лица</a:t>
            </a:r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81328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09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6.Омерзение</a:t>
            </a:r>
            <a:endParaRPr lang="ru-RU" smtClean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/>
          <a:srcRect l="16727"/>
          <a:stretch>
            <a:fillRect/>
          </a:stretch>
        </p:blipFill>
        <p:spPr bwMode="auto">
          <a:xfrm>
            <a:off x="1763689" y="1284851"/>
            <a:ext cx="5043512" cy="48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93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Омерзение</a:t>
            </a:r>
          </a:p>
        </p:txBody>
      </p:sp>
      <p:sp>
        <p:nvSpPr>
          <p:cNvPr id="33795" name="AutoShape 10" descr="i?id=459927903-36-72&amp;n=21">
            <a:hlinkClick r:id="rId2" invalidUrl="http://images.yandex.ru/yandsearch?img_url=kinesica.ucoz.ru/image/_20091114_2022495121.jpg&amp;iorient=&amp;icolor=&amp;p=1&amp;site=&amp;text=%D1%84%D0%BE%D1%82%D0%BE %D1%8D%D0%BC%D0%BE%D1%86%D0%B8%D1%8F %D0%BE%D0%BC%D0%B5%D1%80%D0%B7%D0%B5%D0%BD%D0%B8%D0%B5&amp;wp=&amp;pos=43&amp;isize=&amp;type=&amp;recent=&amp;rpt=simage&amp;itype=&amp;nojs=1"/>
          </p:cNvPr>
          <p:cNvSpPr>
            <a:spLocks noChangeAspect="1" noChangeArrowheads="1"/>
          </p:cNvSpPr>
          <p:nvPr/>
        </p:nvSpPr>
        <p:spPr bwMode="auto">
          <a:xfrm>
            <a:off x="4043363" y="2714625"/>
            <a:ext cx="10572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58372" name="Picture 12" descr="3c-Brief-AgeEmotion-Disgus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0384" r="27373" b="1757"/>
          <a:stretch>
            <a:fillRect/>
          </a:stretch>
        </p:blipFill>
        <p:spPr bwMode="auto">
          <a:xfrm>
            <a:off x="0" y="1500174"/>
            <a:ext cx="2681026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73" name="Picture 14" descr="disgusted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15050" t="20625" r="22240" b="2499"/>
          <a:stretch>
            <a:fillRect/>
          </a:stretch>
        </p:blipFill>
        <p:spPr bwMode="auto">
          <a:xfrm>
            <a:off x="6530415" y="1285860"/>
            <a:ext cx="2613585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3" name="Picture 7" descr="C:\Users\Asus\Desktop\Вероника\dezgustat8.jpg"/>
          <p:cNvPicPr>
            <a:picLocks noChangeAspect="1" noChangeArrowheads="1"/>
          </p:cNvPicPr>
          <p:nvPr/>
        </p:nvPicPr>
        <p:blipFill rotWithShape="1">
          <a:blip r:embed="rId7" cstate="print">
            <a:extLst/>
          </a:blip>
          <a:srcRect l="25634" r="8169" b="38051"/>
          <a:stretch/>
        </p:blipFill>
        <p:spPr bwMode="auto">
          <a:xfrm>
            <a:off x="2605127" y="1737425"/>
            <a:ext cx="3933745" cy="366890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86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/>
          <a:lstStyle/>
          <a:p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Омерзение</a:t>
            </a:r>
          </a:p>
        </p:txBody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 dirty="0" smtClean="0">
                <a:latin typeface="Arial" charset="0"/>
              </a:rPr>
              <a:t>Причина состояния</a:t>
            </a:r>
            <a:r>
              <a:rPr lang="ru-RU" sz="2800" dirty="0" smtClean="0">
                <a:latin typeface="Arial" charset="0"/>
              </a:rPr>
              <a:t> – нарушение ассоциативных личностных критериев, отравление, неприятие критерия.</a:t>
            </a:r>
          </a:p>
          <a:p>
            <a:r>
              <a:rPr lang="ru-RU" sz="2800" b="1" dirty="0" smtClean="0">
                <a:latin typeface="Arial" charset="0"/>
              </a:rPr>
              <a:t>Функция эмоции</a:t>
            </a:r>
            <a:r>
              <a:rPr lang="ru-RU" sz="2800" dirty="0" smtClean="0">
                <a:latin typeface="Arial" charset="0"/>
              </a:rPr>
              <a:t> – отказ от негативного, очищение, </a:t>
            </a:r>
            <a:r>
              <a:rPr lang="ru-RU" sz="2800" dirty="0" err="1" smtClean="0"/>
              <a:t>дистанцирование</a:t>
            </a:r>
            <a:r>
              <a:rPr lang="ru-RU" sz="2800" dirty="0" smtClean="0"/>
              <a:t>, сокращение коммуникации, избегание стимула.</a:t>
            </a:r>
            <a:endParaRPr lang="ru-RU" sz="2800" dirty="0" smtClean="0">
              <a:latin typeface="Arial" charset="0"/>
            </a:endParaRPr>
          </a:p>
          <a:p>
            <a:r>
              <a:rPr lang="ru-RU" sz="2800" b="1" dirty="0" smtClean="0">
                <a:latin typeface="Arial" charset="0"/>
              </a:rPr>
              <a:t>Кодировка </a:t>
            </a:r>
            <a:r>
              <a:rPr lang="en-US" sz="2800" b="1" dirty="0" smtClean="0">
                <a:latin typeface="Arial" charset="0"/>
              </a:rPr>
              <a:t>FACS</a:t>
            </a:r>
            <a:r>
              <a:rPr lang="ru-RU" sz="2800" dirty="0" smtClean="0">
                <a:latin typeface="Arial" charset="0"/>
              </a:rPr>
              <a:t> – </a:t>
            </a:r>
            <a:r>
              <a:rPr lang="ru-RU" dirty="0" smtClean="0"/>
              <a:t>4+6+7+9+10+14 </a:t>
            </a:r>
            <a:r>
              <a:rPr lang="ru-RU" sz="2800" dirty="0" smtClean="0"/>
              <a:t> </a:t>
            </a:r>
          </a:p>
          <a:p>
            <a:endParaRPr lang="ru-RU" dirty="0" smtClean="0"/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71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i="1" smtClean="0">
                <a:solidFill>
                  <a:srgbClr val="000066"/>
                </a:solidFill>
                <a:latin typeface="Arial Black" pitchFamily="34" charset="0"/>
              </a:rPr>
              <a:t>7. Восторг,«феерия»</a:t>
            </a: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 cstate="print"/>
          <a:srcRect l="14078"/>
          <a:stretch>
            <a:fillRect/>
          </a:stretch>
        </p:blipFill>
        <p:spPr bwMode="auto">
          <a:xfrm>
            <a:off x="1907704" y="1417638"/>
            <a:ext cx="5093758" cy="4878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2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Восторг</a:t>
            </a:r>
          </a:p>
        </p:txBody>
      </p:sp>
      <p:pic>
        <p:nvPicPr>
          <p:cNvPr id="86019" name="Picture 5" descr="88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6453" t="5762" r="7504" b="3488"/>
          <a:stretch>
            <a:fillRect/>
          </a:stretch>
        </p:blipFill>
        <p:spPr bwMode="auto">
          <a:xfrm>
            <a:off x="214282" y="1500174"/>
            <a:ext cx="5715040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8242" name="Picture 2" descr="D:\Ника\МАИЛ\картинки эмоций\phoca_thumb_l_vostorg_11781789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2000240"/>
            <a:ext cx="3143240" cy="32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0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ctrTitle"/>
          </p:nvPr>
        </p:nvSpPr>
        <p:spPr>
          <a:xfrm>
            <a:off x="785813" y="571500"/>
            <a:ext cx="7772400" cy="928688"/>
          </a:xfrm>
        </p:spPr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Восторг</a:t>
            </a:r>
          </a:p>
        </p:txBody>
      </p:sp>
      <p:sp>
        <p:nvSpPr>
          <p:cNvPr id="389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50" y="1714500"/>
            <a:ext cx="7572375" cy="4286250"/>
          </a:xfrm>
        </p:spPr>
        <p:txBody>
          <a:bodyPr/>
          <a:lstStyle/>
          <a:p>
            <a:pPr algn="l">
              <a:buFont typeface="Arial" charset="0"/>
              <a:buChar char="•"/>
            </a:pPr>
            <a:r>
              <a:rPr lang="ru-RU" b="1" dirty="0" smtClean="0">
                <a:solidFill>
                  <a:schemeClr val="tx1"/>
                </a:solidFill>
              </a:rPr>
              <a:t> Причина состояния </a:t>
            </a:r>
            <a:r>
              <a:rPr lang="ru-RU" dirty="0" smtClean="0">
                <a:solidFill>
                  <a:schemeClr val="tx1"/>
                </a:solidFill>
              </a:rPr>
              <a:t>- избыточное удовлетворение критерия.</a:t>
            </a:r>
          </a:p>
          <a:p>
            <a:pPr algn="l">
              <a:buFont typeface="Arial" charset="0"/>
              <a:buChar char="•"/>
            </a:pPr>
            <a:r>
              <a:rPr lang="ru-RU" b="1" dirty="0" smtClean="0">
                <a:solidFill>
                  <a:schemeClr val="tx1"/>
                </a:solidFill>
              </a:rPr>
              <a:t> Функция </a:t>
            </a:r>
            <a:r>
              <a:rPr lang="ru-RU" dirty="0" smtClean="0">
                <a:solidFill>
                  <a:schemeClr val="tx1"/>
                </a:solidFill>
              </a:rPr>
              <a:t>– подкрепление мотивации.</a:t>
            </a:r>
          </a:p>
          <a:p>
            <a:pPr algn="l">
              <a:buFont typeface="Arial" charset="0"/>
              <a:buChar char="•"/>
            </a:pP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</a:rPr>
              <a:t>FACS</a:t>
            </a:r>
            <a:r>
              <a:rPr lang="en-US" sz="2800" dirty="0" smtClean="0">
                <a:solidFill>
                  <a:schemeClr val="tx1"/>
                </a:solidFill>
              </a:rPr>
              <a:t> – </a:t>
            </a:r>
            <a:r>
              <a:rPr lang="ru-RU" dirty="0" smtClean="0">
                <a:solidFill>
                  <a:schemeClr val="tx1"/>
                </a:solidFill>
              </a:rPr>
              <a:t>2+5+6+12+13+14+25 </a:t>
            </a:r>
          </a:p>
          <a:p>
            <a:pPr algn="l">
              <a:buFont typeface="Arial" charset="0"/>
              <a:buChar char="•"/>
            </a:pP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3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8. Восхищение</a:t>
            </a:r>
          </a:p>
        </p:txBody>
      </p:sp>
      <p:sp>
        <p:nvSpPr>
          <p:cNvPr id="39939" name="Содержимое 5"/>
          <p:cNvSpPr>
            <a:spLocks noGrp="1"/>
          </p:cNvSpPr>
          <p:nvPr>
            <p:ph idx="1"/>
          </p:nvPr>
        </p:nvSpPr>
        <p:spPr>
          <a:xfrm>
            <a:off x="5072063" y="1500188"/>
            <a:ext cx="3614737" cy="4625975"/>
          </a:xfrm>
        </p:spPr>
        <p:txBody>
          <a:bodyPr/>
          <a:lstStyle/>
          <a:p>
            <a:r>
              <a:rPr lang="ru-RU" sz="2300" smtClean="0"/>
              <a:t>При восхищении широко открыты глаза (вспышки глазами), от этого брови немного приподняты, и неотрывный взгляд: глазами как будто хочется съесть, вместить в себя как можно больше. Восхищение сопровождается улыбкой, полуоткрытым ртом.</a:t>
            </a:r>
          </a:p>
        </p:txBody>
      </p:sp>
      <p:pic>
        <p:nvPicPr>
          <p:cNvPr id="139267" name="Picture 3" descr="D:\Ника\МАИЛ\картинки эмоций\phoca_thumb_l_535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357298"/>
            <a:ext cx="4181475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9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Восхищение</a:t>
            </a:r>
            <a:endParaRPr lang="ru-RU" smtClean="0"/>
          </a:p>
        </p:txBody>
      </p:sp>
      <p:sp>
        <p:nvSpPr>
          <p:cNvPr id="4096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 Причина состояния </a:t>
            </a:r>
            <a:r>
              <a:rPr lang="ru-RU" dirty="0" smtClean="0"/>
              <a:t>– радостное удовлетворение, состояние </a:t>
            </a:r>
            <a:r>
              <a:rPr lang="ru-RU" dirty="0" err="1" smtClean="0"/>
              <a:t>очарованности</a:t>
            </a:r>
            <a:r>
              <a:rPr lang="ru-RU" dirty="0" smtClean="0"/>
              <a:t> объектом, полное совпадение критерия.</a:t>
            </a:r>
          </a:p>
          <a:p>
            <a:r>
              <a:rPr lang="ru-RU" b="1" dirty="0" smtClean="0"/>
              <a:t>Функция </a:t>
            </a:r>
            <a:r>
              <a:rPr lang="ru-RU" dirty="0" smtClean="0"/>
              <a:t>- уравновешивание, выброс избыточной энергии. Кратковременное, сильное выражение отношения к чему-то или кому-то. </a:t>
            </a:r>
          </a:p>
          <a:p>
            <a:endParaRPr lang="ru-RU" dirty="0" smtClean="0"/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2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428625" y="2214563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000066"/>
                </a:solidFill>
                <a:latin typeface="Arial Black" pitchFamily="34" charset="0"/>
              </a:rPr>
              <a:t>Негативные состояния</a:t>
            </a:r>
          </a:p>
        </p:txBody>
      </p:sp>
      <p:sp>
        <p:nvSpPr>
          <p:cNvPr id="4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i="1" smtClean="0">
                <a:solidFill>
                  <a:srgbClr val="000066"/>
                </a:solidFill>
                <a:latin typeface="Arial Black" pitchFamily="34" charset="0"/>
              </a:rPr>
              <a:t>Боль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 cstate="print"/>
          <a:srcRect l="36526" t="6891" r="40004" b="48813"/>
          <a:stretch>
            <a:fillRect/>
          </a:stretch>
        </p:blipFill>
        <p:spPr bwMode="auto">
          <a:xfrm>
            <a:off x="1475656" y="266454"/>
            <a:ext cx="5328369" cy="5654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53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Эмоции</a:t>
            </a:r>
            <a:r>
              <a:rPr lang="en-US" sz="36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,</a:t>
            </a: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состояния, эмблемы</a:t>
            </a:r>
          </a:p>
        </p:txBody>
      </p:sp>
      <p:pic>
        <p:nvPicPr>
          <p:cNvPr id="3075" name="Рисунок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1268413"/>
            <a:ext cx="4864100" cy="4918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95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ru-RU" sz="3600" i="1" smtClean="0">
                <a:solidFill>
                  <a:srgbClr val="000066"/>
                </a:solidFill>
                <a:latin typeface="Arial Black" pitchFamily="34" charset="0"/>
              </a:rPr>
              <a:t>    Боль</a:t>
            </a:r>
          </a:p>
        </p:txBody>
      </p:sp>
      <p:pic>
        <p:nvPicPr>
          <p:cNvPr id="20483" name="Picture 5" descr="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174617"/>
            <a:ext cx="4716462" cy="3546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1" name="Picture 5" descr="C:\Users\Asus\Desktop\Вероника\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12852"/>
            <a:ext cx="3645446" cy="3645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C:\Users\Asus\Desktop\Вероника\photo_2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3" t="8591" r="32722" b="36934"/>
          <a:stretch/>
        </p:blipFill>
        <p:spPr bwMode="auto">
          <a:xfrm>
            <a:off x="3227806" y="0"/>
            <a:ext cx="2592288" cy="3409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11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i="1" smtClean="0">
                <a:solidFill>
                  <a:srgbClr val="000066"/>
                </a:solidFill>
                <a:latin typeface="Arial Black" pitchFamily="34" charset="0"/>
              </a:rPr>
              <a:t>Боль</a:t>
            </a:r>
          </a:p>
        </p:txBody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latin typeface="Arial" charset="0"/>
              </a:rPr>
              <a:t>Причина состояния</a:t>
            </a:r>
            <a:r>
              <a:rPr lang="ru-RU" dirty="0" smtClean="0">
                <a:latin typeface="Arial" charset="0"/>
              </a:rPr>
              <a:t> – интенсивное переживание дискомфортного стимула.</a:t>
            </a:r>
            <a:endParaRPr lang="en-US" dirty="0" smtClean="0">
              <a:latin typeface="Arial" charset="0"/>
            </a:endParaRPr>
          </a:p>
          <a:p>
            <a:r>
              <a:rPr lang="ru-RU" b="1" dirty="0" smtClean="0">
                <a:latin typeface="Arial" charset="0"/>
              </a:rPr>
              <a:t>Функция эмоции</a:t>
            </a:r>
            <a:r>
              <a:rPr lang="ru-RU" dirty="0" smtClean="0">
                <a:latin typeface="Arial" charset="0"/>
              </a:rPr>
              <a:t> – разрядка нарастающего напряжения.</a:t>
            </a:r>
          </a:p>
          <a:p>
            <a:r>
              <a:rPr lang="ru-RU" b="1" dirty="0" smtClean="0">
                <a:latin typeface="Arial" charset="0"/>
              </a:rPr>
              <a:t>Кодировка </a:t>
            </a:r>
            <a:r>
              <a:rPr lang="en-US" b="1" dirty="0" smtClean="0">
                <a:latin typeface="Arial" charset="0"/>
              </a:rPr>
              <a:t>FACS</a:t>
            </a:r>
            <a:r>
              <a:rPr lang="ru-RU" dirty="0" smtClean="0">
                <a:latin typeface="Arial" charset="0"/>
              </a:rPr>
              <a:t>–</a:t>
            </a:r>
            <a:r>
              <a:rPr lang="ru-RU" dirty="0" smtClean="0"/>
              <a:t>6+7+9+10+12+13+23+24+18+28+22</a:t>
            </a:r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65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Дистресс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 cstate="print"/>
          <a:srcRect l="32372" t="14764" r="43829" b="44266"/>
          <a:stretch>
            <a:fillRect/>
          </a:stretch>
        </p:blipFill>
        <p:spPr bwMode="auto">
          <a:xfrm>
            <a:off x="1979613" y="1412875"/>
            <a:ext cx="4679950" cy="4530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9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/>
          </p:cNvSpPr>
          <p:nvPr>
            <p:ph type="body" idx="1"/>
          </p:nvPr>
        </p:nvSpPr>
        <p:spPr>
          <a:xfrm>
            <a:off x="539750" y="333375"/>
            <a:ext cx="8229600" cy="1008063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Дистресс</a:t>
            </a:r>
          </a:p>
        </p:txBody>
      </p:sp>
      <p:pic>
        <p:nvPicPr>
          <p:cNvPr id="36867" name="Picture 5" descr="4ee15ad5180ea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7398" t="1" b="-3560"/>
          <a:stretch/>
        </p:blipFill>
        <p:spPr bwMode="auto">
          <a:xfrm>
            <a:off x="971600" y="1686795"/>
            <a:ext cx="3743275" cy="4755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5" name="Picture 7" descr="C:\Users\Asus\Desktop\Вероника\stres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0" r="32667" b="7573"/>
          <a:stretch/>
        </p:blipFill>
        <p:spPr bwMode="auto">
          <a:xfrm>
            <a:off x="5076056" y="1661395"/>
            <a:ext cx="3439886" cy="4671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60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Дистресс</a:t>
            </a:r>
          </a:p>
        </p:txBody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 dirty="0" smtClean="0">
                <a:latin typeface="Arial" charset="0"/>
              </a:rPr>
              <a:t>Причина состояния</a:t>
            </a:r>
            <a:r>
              <a:rPr lang="ru-RU" sz="2800" dirty="0" smtClean="0">
                <a:latin typeface="Arial" charset="0"/>
              </a:rPr>
              <a:t> – максимальная перегрузка в результате продолжительной утраты и </a:t>
            </a:r>
            <a:r>
              <a:rPr lang="ru-RU" sz="2800" dirty="0" err="1" smtClean="0">
                <a:latin typeface="Arial" charset="0"/>
              </a:rPr>
              <a:t>недостижения</a:t>
            </a:r>
            <a:r>
              <a:rPr lang="ru-RU" sz="2800" dirty="0" smtClean="0">
                <a:latin typeface="Arial" charset="0"/>
              </a:rPr>
              <a:t> значимых критериев</a:t>
            </a:r>
            <a:endParaRPr lang="en-US" sz="2800" dirty="0" smtClean="0">
              <a:latin typeface="Arial" charset="0"/>
            </a:endParaRPr>
          </a:p>
          <a:p>
            <a:r>
              <a:rPr lang="ru-RU" sz="2800" b="1" dirty="0" smtClean="0">
                <a:latin typeface="Arial" charset="0"/>
              </a:rPr>
              <a:t>Функция эмоции</a:t>
            </a:r>
            <a:r>
              <a:rPr lang="ru-RU" sz="2800" dirty="0" smtClean="0">
                <a:latin typeface="Arial" charset="0"/>
              </a:rPr>
              <a:t> – сигнал о максимальном истощении психики</a:t>
            </a:r>
          </a:p>
          <a:p>
            <a:r>
              <a:rPr lang="ru-RU" sz="2800" b="1" dirty="0" smtClean="0">
                <a:latin typeface="Arial" charset="0"/>
              </a:rPr>
              <a:t>Кодировка </a:t>
            </a:r>
            <a:r>
              <a:rPr lang="en-US" sz="2800" b="1" dirty="0" smtClean="0">
                <a:latin typeface="Arial" charset="0"/>
              </a:rPr>
              <a:t>FACS</a:t>
            </a:r>
            <a:r>
              <a:rPr lang="ru-RU" sz="2800" dirty="0" smtClean="0">
                <a:latin typeface="Arial" charset="0"/>
              </a:rPr>
              <a:t> - </a:t>
            </a:r>
            <a:r>
              <a:rPr lang="ru-RU" sz="2800" dirty="0" smtClean="0"/>
              <a:t>1+6+11+14+15+16+17</a:t>
            </a:r>
          </a:p>
          <a:p>
            <a:endParaRPr lang="ru-RU" sz="2800" dirty="0" smtClean="0"/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61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Фрустрация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 cstate="print"/>
          <a:srcRect l="38104" t="24609" r="29242" b="33064"/>
          <a:stretch>
            <a:fillRect/>
          </a:stretch>
        </p:blipFill>
        <p:spPr bwMode="auto">
          <a:xfrm>
            <a:off x="1547813" y="1628775"/>
            <a:ext cx="5616575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19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Фрустрация</a:t>
            </a:r>
          </a:p>
        </p:txBody>
      </p:sp>
      <p:pic>
        <p:nvPicPr>
          <p:cNvPr id="39939" name="Picture 5" descr="2028124480_88278e880f_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2" y="1628775"/>
            <a:ext cx="3168649" cy="4471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0" name="Picture 7" descr="2833659-an-older-balding-man-pulling-out-his-hair-in-frustration-or-despair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2090" t="16932" r="15100"/>
          <a:stretch>
            <a:fillRect/>
          </a:stretch>
        </p:blipFill>
        <p:spPr bwMode="auto">
          <a:xfrm>
            <a:off x="5072066" y="1713432"/>
            <a:ext cx="3214710" cy="4030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64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Фрустрация</a:t>
            </a:r>
          </a:p>
        </p:txBody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smtClean="0">
                <a:latin typeface="Arial" charset="0"/>
              </a:rPr>
              <a:t>Причина эмоции</a:t>
            </a:r>
            <a:r>
              <a:rPr lang="ru-RU" smtClean="0">
                <a:latin typeface="Arial" charset="0"/>
              </a:rPr>
              <a:t> – продолжительный безрезультатный поиск значимых критериев</a:t>
            </a:r>
            <a:endParaRPr lang="en-US" smtClean="0">
              <a:latin typeface="Arial" charset="0"/>
            </a:endParaRPr>
          </a:p>
          <a:p>
            <a:r>
              <a:rPr lang="ru-RU" b="1" smtClean="0">
                <a:latin typeface="Arial" charset="0"/>
              </a:rPr>
              <a:t>Функция эмоции</a:t>
            </a:r>
            <a:r>
              <a:rPr lang="ru-RU" smtClean="0">
                <a:latin typeface="Arial" charset="0"/>
              </a:rPr>
              <a:t> – транс, гармонизация</a:t>
            </a:r>
          </a:p>
          <a:p>
            <a:r>
              <a:rPr lang="ru-RU" b="1" smtClean="0">
                <a:latin typeface="Arial" charset="0"/>
              </a:rPr>
              <a:t>Кодировка </a:t>
            </a:r>
            <a:r>
              <a:rPr lang="en-US" b="1" smtClean="0">
                <a:latin typeface="Arial" charset="0"/>
              </a:rPr>
              <a:t>FACS</a:t>
            </a:r>
            <a:r>
              <a:rPr lang="ru-RU" smtClean="0">
                <a:latin typeface="Arial" charset="0"/>
              </a:rPr>
              <a:t> - </a:t>
            </a:r>
            <a:r>
              <a:rPr lang="ru-RU" smtClean="0"/>
              <a:t> 2+5+26+28 </a:t>
            </a:r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428625" y="2357438"/>
            <a:ext cx="8229600" cy="1143000"/>
          </a:xfrm>
        </p:spPr>
        <p:txBody>
          <a:bodyPr/>
          <a:lstStyle/>
          <a:p>
            <a:r>
              <a:rPr lang="ru-RU" sz="6000" b="1" i="1" dirty="0" smtClean="0">
                <a:solidFill>
                  <a:srgbClr val="000066"/>
                </a:solidFill>
                <a:latin typeface="Arial Black" pitchFamily="34" charset="0"/>
              </a:rPr>
              <a:t>Вторичные </a:t>
            </a:r>
            <a:br>
              <a:rPr lang="ru-RU" sz="6000" b="1" i="1" dirty="0" smtClean="0">
                <a:solidFill>
                  <a:srgbClr val="000066"/>
                </a:solidFill>
                <a:latin typeface="Arial Black" pitchFamily="34" charset="0"/>
              </a:rPr>
            </a:br>
            <a:r>
              <a:rPr lang="ru-RU" sz="6000" b="1" i="1" dirty="0" smtClean="0">
                <a:solidFill>
                  <a:srgbClr val="000066"/>
                </a:solidFill>
                <a:latin typeface="Arial Black" pitchFamily="34" charset="0"/>
              </a:rPr>
              <a:t>эмоциональные состояния</a:t>
            </a:r>
          </a:p>
        </p:txBody>
      </p:sp>
      <p:sp>
        <p:nvSpPr>
          <p:cNvPr id="4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i="1" smtClean="0">
                <a:solidFill>
                  <a:srgbClr val="000066"/>
                </a:solidFill>
                <a:latin typeface="Arial Black" pitchFamily="34" charset="0"/>
              </a:rPr>
              <a:t>Недовольство</a:t>
            </a:r>
          </a:p>
        </p:txBody>
      </p:sp>
      <p:pic>
        <p:nvPicPr>
          <p:cNvPr id="6758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65288" y="1647825"/>
            <a:ext cx="5811837" cy="4429125"/>
          </a:xfrm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76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-конечная звезда 7"/>
          <p:cNvSpPr/>
          <p:nvPr/>
        </p:nvSpPr>
        <p:spPr>
          <a:xfrm>
            <a:off x="1042988" y="188913"/>
            <a:ext cx="6985000" cy="6451600"/>
          </a:xfrm>
          <a:prstGeom prst="star8">
            <a:avLst>
              <a:gd name="adj" fmla="val 218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2987675" y="1989138"/>
            <a:ext cx="3052763" cy="2879725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151188" y="2906713"/>
            <a:ext cx="1412875" cy="5222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3151188" y="3403600"/>
            <a:ext cx="1450975" cy="5302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3895725" y="3429000"/>
            <a:ext cx="619125" cy="13684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4564063" y="3414713"/>
            <a:ext cx="604837" cy="13827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4622800" y="3429000"/>
            <a:ext cx="1331913" cy="446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4559300" y="2906713"/>
            <a:ext cx="1323975" cy="488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4559300" y="2116138"/>
            <a:ext cx="517525" cy="1298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3946525" y="2116138"/>
            <a:ext cx="568325" cy="127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8" name="TextBox 28"/>
          <p:cNvSpPr txBox="1">
            <a:spLocks noChangeArrowheads="1"/>
          </p:cNvSpPr>
          <p:nvPr/>
        </p:nvSpPr>
        <p:spPr bwMode="auto">
          <a:xfrm>
            <a:off x="3276600" y="2660650"/>
            <a:ext cx="8048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Интерес</a:t>
            </a:r>
          </a:p>
        </p:txBody>
      </p:sp>
      <p:sp>
        <p:nvSpPr>
          <p:cNvPr id="4109" name="TextBox 39"/>
          <p:cNvSpPr txBox="1">
            <a:spLocks noChangeArrowheads="1"/>
          </p:cNvSpPr>
          <p:nvPr/>
        </p:nvSpPr>
        <p:spPr bwMode="auto">
          <a:xfrm>
            <a:off x="4205288" y="2236788"/>
            <a:ext cx="660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Восторг</a:t>
            </a:r>
          </a:p>
        </p:txBody>
      </p:sp>
      <p:sp>
        <p:nvSpPr>
          <p:cNvPr id="4110" name="TextBox 40"/>
          <p:cNvSpPr txBox="1">
            <a:spLocks noChangeArrowheads="1"/>
          </p:cNvSpPr>
          <p:nvPr/>
        </p:nvSpPr>
        <p:spPr bwMode="auto">
          <a:xfrm>
            <a:off x="4818063" y="2668588"/>
            <a:ext cx="10160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Восхищение</a:t>
            </a:r>
          </a:p>
        </p:txBody>
      </p:sp>
      <p:sp>
        <p:nvSpPr>
          <p:cNvPr id="4111" name="TextBox 41"/>
          <p:cNvSpPr txBox="1">
            <a:spLocks noChangeArrowheads="1"/>
          </p:cNvSpPr>
          <p:nvPr/>
        </p:nvSpPr>
        <p:spPr bwMode="auto">
          <a:xfrm>
            <a:off x="5003800" y="3230563"/>
            <a:ext cx="8794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Ужас</a:t>
            </a:r>
          </a:p>
        </p:txBody>
      </p:sp>
      <p:sp>
        <p:nvSpPr>
          <p:cNvPr id="4112" name="TextBox 42"/>
          <p:cNvSpPr txBox="1">
            <a:spLocks noChangeArrowheads="1"/>
          </p:cNvSpPr>
          <p:nvPr/>
        </p:nvSpPr>
        <p:spPr bwMode="auto">
          <a:xfrm>
            <a:off x="4818063" y="3933825"/>
            <a:ext cx="11366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Изумление</a:t>
            </a:r>
          </a:p>
        </p:txBody>
      </p:sp>
      <p:sp>
        <p:nvSpPr>
          <p:cNvPr id="4113" name="TextBox 43"/>
          <p:cNvSpPr txBox="1">
            <a:spLocks noChangeArrowheads="1"/>
          </p:cNvSpPr>
          <p:nvPr/>
        </p:nvSpPr>
        <p:spPr bwMode="auto">
          <a:xfrm>
            <a:off x="4300538" y="4425950"/>
            <a:ext cx="5445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Горе</a:t>
            </a:r>
          </a:p>
        </p:txBody>
      </p:sp>
      <p:sp>
        <p:nvSpPr>
          <p:cNvPr id="4114" name="TextBox 46"/>
          <p:cNvSpPr txBox="1">
            <a:spLocks noChangeArrowheads="1"/>
          </p:cNvSpPr>
          <p:nvPr/>
        </p:nvSpPr>
        <p:spPr bwMode="auto">
          <a:xfrm>
            <a:off x="3203848" y="3983038"/>
            <a:ext cx="102207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000" dirty="0" smtClean="0"/>
              <a:t>Отвращение</a:t>
            </a:r>
            <a:endParaRPr lang="ru-RU" sz="1000" dirty="0"/>
          </a:p>
        </p:txBody>
      </p:sp>
      <p:sp>
        <p:nvSpPr>
          <p:cNvPr id="4115" name="TextBox 47"/>
          <p:cNvSpPr txBox="1">
            <a:spLocks noChangeArrowheads="1"/>
          </p:cNvSpPr>
          <p:nvPr/>
        </p:nvSpPr>
        <p:spPr bwMode="auto">
          <a:xfrm>
            <a:off x="3049588" y="3306763"/>
            <a:ext cx="10937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Ярость</a:t>
            </a:r>
          </a:p>
        </p:txBody>
      </p:sp>
      <p:sp>
        <p:nvSpPr>
          <p:cNvPr id="49" name="Дуга 48"/>
          <p:cNvSpPr/>
          <p:nvPr/>
        </p:nvSpPr>
        <p:spPr>
          <a:xfrm>
            <a:off x="6564313" y="3068638"/>
            <a:ext cx="288925" cy="1368425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Дуга 49"/>
          <p:cNvSpPr/>
          <p:nvPr/>
        </p:nvSpPr>
        <p:spPr>
          <a:xfrm>
            <a:off x="5834063" y="1589088"/>
            <a:ext cx="561975" cy="893762"/>
          </a:xfrm>
          <a:prstGeom prst="arc">
            <a:avLst>
              <a:gd name="adj1" fmla="val 15277408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" name="Дуга 58"/>
          <p:cNvSpPr/>
          <p:nvPr/>
        </p:nvSpPr>
        <p:spPr>
          <a:xfrm flipH="1" flipV="1">
            <a:off x="2682875" y="4143375"/>
            <a:ext cx="930275" cy="1081088"/>
          </a:xfrm>
          <a:prstGeom prst="arc">
            <a:avLst>
              <a:gd name="adj1" fmla="val 17032877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0" name="Дуга 59"/>
          <p:cNvSpPr/>
          <p:nvPr/>
        </p:nvSpPr>
        <p:spPr>
          <a:xfrm flipH="1">
            <a:off x="2195513" y="3068638"/>
            <a:ext cx="288925" cy="122396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" name="Дуга 60"/>
          <p:cNvSpPr/>
          <p:nvPr/>
        </p:nvSpPr>
        <p:spPr>
          <a:xfrm flipH="1">
            <a:off x="2611438" y="1589088"/>
            <a:ext cx="665162" cy="89376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2" name="Дуга 61"/>
          <p:cNvSpPr/>
          <p:nvPr/>
        </p:nvSpPr>
        <p:spPr>
          <a:xfrm flipH="1">
            <a:off x="4144963" y="1125538"/>
            <a:ext cx="747712" cy="647700"/>
          </a:xfrm>
          <a:prstGeom prst="arc">
            <a:avLst>
              <a:gd name="adj1" fmla="val 11285569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3" name="Дуга 62"/>
          <p:cNvSpPr/>
          <p:nvPr/>
        </p:nvSpPr>
        <p:spPr>
          <a:xfrm flipH="1" flipV="1">
            <a:off x="4183063" y="5373688"/>
            <a:ext cx="661987" cy="358775"/>
          </a:xfrm>
          <a:prstGeom prst="arc">
            <a:avLst>
              <a:gd name="adj1" fmla="val 10710401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4" name="Дуга 63"/>
          <p:cNvSpPr/>
          <p:nvPr/>
        </p:nvSpPr>
        <p:spPr>
          <a:xfrm flipV="1">
            <a:off x="5407025" y="4470400"/>
            <a:ext cx="1019175" cy="65405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25" name="TextBox 65"/>
          <p:cNvSpPr txBox="1">
            <a:spLocks noChangeArrowheads="1"/>
          </p:cNvSpPr>
          <p:nvPr/>
        </p:nvSpPr>
        <p:spPr bwMode="auto">
          <a:xfrm>
            <a:off x="4081463" y="1449388"/>
            <a:ext cx="9223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Радость</a:t>
            </a:r>
          </a:p>
        </p:txBody>
      </p:sp>
      <p:sp>
        <p:nvSpPr>
          <p:cNvPr id="4126" name="TextBox 66"/>
          <p:cNvSpPr txBox="1">
            <a:spLocks noChangeArrowheads="1"/>
          </p:cNvSpPr>
          <p:nvPr/>
        </p:nvSpPr>
        <p:spPr bwMode="auto">
          <a:xfrm>
            <a:off x="5443538" y="1989138"/>
            <a:ext cx="9525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Доверие</a:t>
            </a:r>
          </a:p>
        </p:txBody>
      </p:sp>
      <p:sp>
        <p:nvSpPr>
          <p:cNvPr id="4127" name="TextBox 67"/>
          <p:cNvSpPr txBox="1">
            <a:spLocks noChangeArrowheads="1"/>
          </p:cNvSpPr>
          <p:nvPr/>
        </p:nvSpPr>
        <p:spPr bwMode="auto">
          <a:xfrm>
            <a:off x="6040438" y="3249613"/>
            <a:ext cx="8128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Страх</a:t>
            </a:r>
          </a:p>
        </p:txBody>
      </p:sp>
      <p:sp>
        <p:nvSpPr>
          <p:cNvPr id="4128" name="TextBox 68"/>
          <p:cNvSpPr txBox="1">
            <a:spLocks noChangeArrowheads="1"/>
          </p:cNvSpPr>
          <p:nvPr/>
        </p:nvSpPr>
        <p:spPr bwMode="auto">
          <a:xfrm>
            <a:off x="5407025" y="4560888"/>
            <a:ext cx="11572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Удивление</a:t>
            </a:r>
          </a:p>
        </p:txBody>
      </p:sp>
      <p:sp>
        <p:nvSpPr>
          <p:cNvPr id="4129" name="TextBox 69"/>
          <p:cNvSpPr txBox="1">
            <a:spLocks noChangeArrowheads="1"/>
          </p:cNvSpPr>
          <p:nvPr/>
        </p:nvSpPr>
        <p:spPr bwMode="auto">
          <a:xfrm>
            <a:off x="4202113" y="5073650"/>
            <a:ext cx="720725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Грусть</a:t>
            </a:r>
          </a:p>
        </p:txBody>
      </p:sp>
      <p:sp>
        <p:nvSpPr>
          <p:cNvPr id="4130" name="TextBox 70"/>
          <p:cNvSpPr txBox="1">
            <a:spLocks noChangeArrowheads="1"/>
          </p:cNvSpPr>
          <p:nvPr/>
        </p:nvSpPr>
        <p:spPr bwMode="auto">
          <a:xfrm>
            <a:off x="2327275" y="3352800"/>
            <a:ext cx="8239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Гнев</a:t>
            </a:r>
          </a:p>
        </p:txBody>
      </p:sp>
      <p:sp>
        <p:nvSpPr>
          <p:cNvPr id="4131" name="TextBox 71"/>
          <p:cNvSpPr txBox="1">
            <a:spLocks noChangeArrowheads="1"/>
          </p:cNvSpPr>
          <p:nvPr/>
        </p:nvSpPr>
        <p:spPr bwMode="auto">
          <a:xfrm>
            <a:off x="2649538" y="4560888"/>
            <a:ext cx="9969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 dirty="0" smtClean="0"/>
              <a:t>Презрение</a:t>
            </a:r>
            <a:endParaRPr lang="ru-RU" sz="1000" dirty="0"/>
          </a:p>
        </p:txBody>
      </p:sp>
      <p:sp>
        <p:nvSpPr>
          <p:cNvPr id="4132" name="TextBox 72"/>
          <p:cNvSpPr txBox="1">
            <a:spLocks noChangeArrowheads="1"/>
          </p:cNvSpPr>
          <p:nvPr/>
        </p:nvSpPr>
        <p:spPr bwMode="auto">
          <a:xfrm>
            <a:off x="1403350" y="3290888"/>
            <a:ext cx="100806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Досада</a:t>
            </a:r>
          </a:p>
        </p:txBody>
      </p:sp>
      <p:sp>
        <p:nvSpPr>
          <p:cNvPr id="4133" name="TextBox 73"/>
          <p:cNvSpPr txBox="1">
            <a:spLocks noChangeArrowheads="1"/>
          </p:cNvSpPr>
          <p:nvPr/>
        </p:nvSpPr>
        <p:spPr bwMode="auto">
          <a:xfrm>
            <a:off x="1763713" y="1341438"/>
            <a:ext cx="12954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Настороженность</a:t>
            </a:r>
          </a:p>
        </p:txBody>
      </p:sp>
      <p:sp>
        <p:nvSpPr>
          <p:cNvPr id="4134" name="TextBox 74"/>
          <p:cNvSpPr txBox="1">
            <a:spLocks noChangeArrowheads="1"/>
          </p:cNvSpPr>
          <p:nvPr/>
        </p:nvSpPr>
        <p:spPr bwMode="auto">
          <a:xfrm>
            <a:off x="3770313" y="757238"/>
            <a:ext cx="14970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Удовлетворенность</a:t>
            </a:r>
          </a:p>
        </p:txBody>
      </p:sp>
      <p:sp>
        <p:nvSpPr>
          <p:cNvPr id="4135" name="TextBox 75"/>
          <p:cNvSpPr txBox="1">
            <a:spLocks noChangeArrowheads="1"/>
          </p:cNvSpPr>
          <p:nvPr/>
        </p:nvSpPr>
        <p:spPr bwMode="auto">
          <a:xfrm>
            <a:off x="6089650" y="1449388"/>
            <a:ext cx="90646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Принятие</a:t>
            </a:r>
          </a:p>
        </p:txBody>
      </p:sp>
      <p:sp>
        <p:nvSpPr>
          <p:cNvPr id="4136" name="TextBox 76"/>
          <p:cNvSpPr txBox="1">
            <a:spLocks noChangeArrowheads="1"/>
          </p:cNvSpPr>
          <p:nvPr/>
        </p:nvSpPr>
        <p:spPr bwMode="auto">
          <a:xfrm>
            <a:off x="6853238" y="3241675"/>
            <a:ext cx="8143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Тревога</a:t>
            </a:r>
          </a:p>
        </p:txBody>
      </p:sp>
      <p:sp>
        <p:nvSpPr>
          <p:cNvPr id="4137" name="TextBox 77"/>
          <p:cNvSpPr txBox="1">
            <a:spLocks noChangeArrowheads="1"/>
          </p:cNvSpPr>
          <p:nvPr/>
        </p:nvSpPr>
        <p:spPr bwMode="auto">
          <a:xfrm>
            <a:off x="6040438" y="5224463"/>
            <a:ext cx="11953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Возбуждение</a:t>
            </a:r>
          </a:p>
        </p:txBody>
      </p:sp>
      <p:sp>
        <p:nvSpPr>
          <p:cNvPr id="4138" name="TextBox 78"/>
          <p:cNvSpPr txBox="1">
            <a:spLocks noChangeArrowheads="1"/>
          </p:cNvSpPr>
          <p:nvPr/>
        </p:nvSpPr>
        <p:spPr bwMode="auto">
          <a:xfrm>
            <a:off x="4225925" y="5741988"/>
            <a:ext cx="6619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Печаль</a:t>
            </a:r>
          </a:p>
        </p:txBody>
      </p:sp>
      <p:sp>
        <p:nvSpPr>
          <p:cNvPr id="4139" name="TextBox 79"/>
          <p:cNvSpPr txBox="1">
            <a:spLocks noChangeArrowheads="1"/>
          </p:cNvSpPr>
          <p:nvPr/>
        </p:nvSpPr>
        <p:spPr bwMode="auto">
          <a:xfrm>
            <a:off x="2339975" y="5124450"/>
            <a:ext cx="647700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Скука</a:t>
            </a:r>
          </a:p>
        </p:txBody>
      </p:sp>
      <p:sp>
        <p:nvSpPr>
          <p:cNvPr id="4140" name="TextBox 80"/>
          <p:cNvSpPr txBox="1">
            <a:spLocks noChangeArrowheads="1"/>
          </p:cNvSpPr>
          <p:nvPr/>
        </p:nvSpPr>
        <p:spPr bwMode="auto">
          <a:xfrm>
            <a:off x="971550" y="635000"/>
            <a:ext cx="1152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Шизоид</a:t>
            </a:r>
          </a:p>
        </p:txBody>
      </p:sp>
      <p:sp>
        <p:nvSpPr>
          <p:cNvPr id="4141" name="TextBox 81"/>
          <p:cNvSpPr txBox="1">
            <a:spLocks noChangeArrowheads="1"/>
          </p:cNvSpPr>
          <p:nvPr/>
        </p:nvSpPr>
        <p:spPr bwMode="auto">
          <a:xfrm>
            <a:off x="3906838" y="79375"/>
            <a:ext cx="12239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Истероид</a:t>
            </a:r>
          </a:p>
        </p:txBody>
      </p:sp>
      <p:sp>
        <p:nvSpPr>
          <p:cNvPr id="4142" name="TextBox 82"/>
          <p:cNvSpPr txBox="1">
            <a:spLocks noChangeArrowheads="1"/>
          </p:cNvSpPr>
          <p:nvPr/>
        </p:nvSpPr>
        <p:spPr bwMode="auto">
          <a:xfrm>
            <a:off x="6745288" y="757238"/>
            <a:ext cx="10302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Эмотив</a:t>
            </a:r>
          </a:p>
        </p:txBody>
      </p:sp>
      <p:sp>
        <p:nvSpPr>
          <p:cNvPr id="4143" name="TextBox 83"/>
          <p:cNvSpPr txBox="1">
            <a:spLocks noChangeArrowheads="1"/>
          </p:cNvSpPr>
          <p:nvPr/>
        </p:nvSpPr>
        <p:spPr bwMode="auto">
          <a:xfrm>
            <a:off x="7726363" y="3168650"/>
            <a:ext cx="15128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/>
              <a:t>Тревожно-мнительный</a:t>
            </a:r>
          </a:p>
        </p:txBody>
      </p:sp>
      <p:sp>
        <p:nvSpPr>
          <p:cNvPr id="4144" name="TextBox 84"/>
          <p:cNvSpPr txBox="1">
            <a:spLocks noChangeArrowheads="1"/>
          </p:cNvSpPr>
          <p:nvPr/>
        </p:nvSpPr>
        <p:spPr bwMode="auto">
          <a:xfrm>
            <a:off x="6751638" y="5864225"/>
            <a:ext cx="1341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Гипертим</a:t>
            </a:r>
          </a:p>
        </p:txBody>
      </p:sp>
      <p:sp>
        <p:nvSpPr>
          <p:cNvPr id="4145" name="TextBox 85"/>
          <p:cNvSpPr txBox="1">
            <a:spLocks noChangeArrowheads="1"/>
          </p:cNvSpPr>
          <p:nvPr/>
        </p:nvSpPr>
        <p:spPr bwMode="auto">
          <a:xfrm>
            <a:off x="3703638" y="6211888"/>
            <a:ext cx="16764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/>
              <a:t>Депрессивно-печальный</a:t>
            </a:r>
          </a:p>
        </p:txBody>
      </p:sp>
      <p:sp>
        <p:nvSpPr>
          <p:cNvPr id="4146" name="TextBox 86"/>
          <p:cNvSpPr txBox="1">
            <a:spLocks noChangeArrowheads="1"/>
          </p:cNvSpPr>
          <p:nvPr/>
        </p:nvSpPr>
        <p:spPr bwMode="auto">
          <a:xfrm>
            <a:off x="828675" y="5741988"/>
            <a:ext cx="1295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Параноял</a:t>
            </a:r>
          </a:p>
        </p:txBody>
      </p:sp>
      <p:sp>
        <p:nvSpPr>
          <p:cNvPr id="4147" name="TextBox 87"/>
          <p:cNvSpPr txBox="1">
            <a:spLocks noChangeArrowheads="1"/>
          </p:cNvSpPr>
          <p:nvPr/>
        </p:nvSpPr>
        <p:spPr bwMode="auto">
          <a:xfrm>
            <a:off x="-36513" y="3244850"/>
            <a:ext cx="1584326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/>
              <a:t>Эпилептоид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771800" y="198884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Ожидание</a:t>
            </a:r>
            <a:endParaRPr lang="ru-RU" sz="1200" dirty="0"/>
          </a:p>
        </p:txBody>
      </p:sp>
      <p:sp>
        <p:nvSpPr>
          <p:cNvPr id="53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960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i="1" smtClean="0">
                <a:solidFill>
                  <a:srgbClr val="000066"/>
                </a:solidFill>
                <a:latin typeface="Arial Black" pitchFamily="34" charset="0"/>
              </a:rPr>
              <a:t>Недовольство</a:t>
            </a:r>
          </a:p>
        </p:txBody>
      </p:sp>
      <p:pic>
        <p:nvPicPr>
          <p:cNvPr id="76804" name="Picture 7" descr="0211-natalie-portman-angry-06-400x470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8213" t="-1" r="23060" b="24618"/>
          <a:stretch/>
        </p:blipFill>
        <p:spPr bwMode="auto">
          <a:xfrm>
            <a:off x="3106056" y="1428736"/>
            <a:ext cx="2966142" cy="4478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6434" name="Picture 2" descr="D:\Ника\МАИЛ\картинки эмоций\100100000011551.jpg"/>
          <p:cNvPicPr>
            <a:picLocks noChangeAspect="1" noChangeArrowheads="1"/>
          </p:cNvPicPr>
          <p:nvPr/>
        </p:nvPicPr>
        <p:blipFill>
          <a:blip r:embed="rId4" cstate="print"/>
          <a:srcRect l="23928" r="28216" b="15384"/>
          <a:stretch>
            <a:fillRect/>
          </a:stretch>
        </p:blipFill>
        <p:spPr bwMode="auto">
          <a:xfrm>
            <a:off x="6072198" y="1857364"/>
            <a:ext cx="2927267" cy="3443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6435" name="Picture 3" descr="D:\Ника\МАИЛ\картинки эмоций\2389.jpg"/>
          <p:cNvPicPr>
            <a:picLocks noChangeAspect="1" noChangeArrowheads="1"/>
          </p:cNvPicPr>
          <p:nvPr/>
        </p:nvPicPr>
        <p:blipFill rotWithShape="1">
          <a:blip r:embed="rId5" cstate="print"/>
          <a:srcRect l="34008" t="9656" r="37445" b="37517"/>
          <a:stretch/>
        </p:blipFill>
        <p:spPr bwMode="auto">
          <a:xfrm>
            <a:off x="251520" y="1951939"/>
            <a:ext cx="2636484" cy="3254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53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Недовольство</a:t>
            </a:r>
          </a:p>
        </p:txBody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 dirty="0" smtClean="0">
                <a:latin typeface="Arial" charset="0"/>
              </a:rPr>
              <a:t>Причина состояния</a:t>
            </a:r>
            <a:r>
              <a:rPr lang="ru-RU" sz="2800" dirty="0" smtClean="0">
                <a:latin typeface="Arial" charset="0"/>
              </a:rPr>
              <a:t> –раздражение в результате наличия преграды в удовлетворении критерия.</a:t>
            </a:r>
            <a:endParaRPr lang="en-US" sz="2800" dirty="0" smtClean="0">
              <a:latin typeface="Arial" charset="0"/>
            </a:endParaRPr>
          </a:p>
          <a:p>
            <a:r>
              <a:rPr lang="ru-RU" sz="2800" b="1" dirty="0" smtClean="0">
                <a:latin typeface="Arial" charset="0"/>
              </a:rPr>
              <a:t>Функция </a:t>
            </a:r>
            <a:r>
              <a:rPr lang="ru-RU" sz="2800" dirty="0" smtClean="0">
                <a:latin typeface="Arial" charset="0"/>
              </a:rPr>
              <a:t>– разрядка накопленного раздражения.</a:t>
            </a:r>
          </a:p>
          <a:p>
            <a:r>
              <a:rPr lang="ru-RU" sz="2800" b="1" dirty="0" smtClean="0">
                <a:latin typeface="Arial" charset="0"/>
              </a:rPr>
              <a:t>Кодировка </a:t>
            </a:r>
            <a:r>
              <a:rPr lang="en-US" sz="2800" b="1" dirty="0" smtClean="0">
                <a:latin typeface="Arial" charset="0"/>
              </a:rPr>
              <a:t>FACS</a:t>
            </a:r>
            <a:r>
              <a:rPr lang="ru-RU" sz="2800" dirty="0" smtClean="0">
                <a:latin typeface="Arial" charset="0"/>
              </a:rPr>
              <a:t> –</a:t>
            </a:r>
            <a:r>
              <a:rPr lang="ru-RU" sz="2800" dirty="0" smtClean="0"/>
              <a:t> 4+5+6+7+9+10+12+13   (подавление  23+24+18+28+22)</a:t>
            </a:r>
          </a:p>
          <a:p>
            <a:endParaRPr lang="ru-RU" dirty="0" smtClean="0"/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0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Ожидание</a:t>
            </a:r>
          </a:p>
        </p:txBody>
      </p:sp>
      <p:pic>
        <p:nvPicPr>
          <p:cNvPr id="150530" name="Picture 2" descr="D:\Ника\МАИЛ\картинки эмоций\65370640_1287231602_106340.jpg"/>
          <p:cNvPicPr>
            <a:picLocks noChangeAspect="1" noChangeArrowheads="1"/>
          </p:cNvPicPr>
          <p:nvPr/>
        </p:nvPicPr>
        <p:blipFill>
          <a:blip r:embed="rId2" cstate="print"/>
          <a:srcRect l="19953" t="15021" r="38444" b="31331"/>
          <a:stretch>
            <a:fillRect/>
          </a:stretch>
        </p:blipFill>
        <p:spPr bwMode="auto">
          <a:xfrm>
            <a:off x="500034" y="1643050"/>
            <a:ext cx="2571768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0531" name="Picture 3" descr="D:\Ника\МАИЛ\картинки эмоций\olga-cats-1.jpg"/>
          <p:cNvPicPr>
            <a:picLocks noChangeAspect="1" noChangeArrowheads="1"/>
          </p:cNvPicPr>
          <p:nvPr/>
        </p:nvPicPr>
        <p:blipFill>
          <a:blip r:embed="rId3" cstate="print"/>
          <a:srcRect l="51471" r="5882" b="10840"/>
          <a:stretch>
            <a:fillRect/>
          </a:stretch>
        </p:blipFill>
        <p:spPr bwMode="auto">
          <a:xfrm>
            <a:off x="6215074" y="1714488"/>
            <a:ext cx="2571768" cy="3458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0532" name="Picture 4" descr="D:\Ника\МАИЛ\картинки эмоций\x_1e8e0630.jpg"/>
          <p:cNvPicPr>
            <a:picLocks noChangeAspect="1" noChangeArrowheads="1"/>
          </p:cNvPicPr>
          <p:nvPr/>
        </p:nvPicPr>
        <p:blipFill>
          <a:blip r:embed="rId4" cstate="print"/>
          <a:srcRect l="49907" t="6980" r="19912" b="37621"/>
          <a:stretch>
            <a:fillRect/>
          </a:stretch>
        </p:blipFill>
        <p:spPr bwMode="auto">
          <a:xfrm>
            <a:off x="3286116" y="1857364"/>
            <a:ext cx="2643206" cy="3221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86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Ожидание</a:t>
            </a:r>
            <a:endParaRPr lang="ru-RU" smtClean="0"/>
          </a:p>
        </p:txBody>
      </p:sp>
      <p:sp>
        <p:nvSpPr>
          <p:cNvPr id="7475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smtClean="0">
                <a:latin typeface="Arial" charset="0"/>
              </a:rPr>
              <a:t>Причина эмоции</a:t>
            </a:r>
            <a:r>
              <a:rPr lang="ru-RU" smtClean="0">
                <a:latin typeface="Arial" charset="0"/>
              </a:rPr>
              <a:t> – предположение о появлении стимула.</a:t>
            </a:r>
            <a:endParaRPr lang="en-US" smtClean="0">
              <a:latin typeface="Arial" charset="0"/>
            </a:endParaRPr>
          </a:p>
          <a:p>
            <a:r>
              <a:rPr lang="ru-RU" b="1" smtClean="0">
                <a:latin typeface="Arial" charset="0"/>
              </a:rPr>
              <a:t>Функция эмоции</a:t>
            </a:r>
            <a:r>
              <a:rPr lang="ru-RU" smtClean="0">
                <a:latin typeface="Arial" charset="0"/>
              </a:rPr>
              <a:t> – п</a:t>
            </a:r>
            <a:r>
              <a:rPr lang="ru-RU" smtClean="0"/>
              <a:t>рогнозирование, </a:t>
            </a:r>
            <a:r>
              <a:rPr lang="ru-RU" smtClean="0">
                <a:latin typeface="Arial" charset="0"/>
              </a:rPr>
              <a:t>п</a:t>
            </a:r>
            <a:r>
              <a:rPr lang="ru-RU" smtClean="0"/>
              <a:t>ереживание процесса ожидания стимула. </a:t>
            </a:r>
            <a:endParaRPr lang="ru-RU" smtClean="0">
              <a:latin typeface="Arial" charset="0"/>
            </a:endParaRPr>
          </a:p>
          <a:p>
            <a:endParaRPr lang="ru-RU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3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Досада</a:t>
            </a:r>
          </a:p>
        </p:txBody>
      </p:sp>
      <p:pic>
        <p:nvPicPr>
          <p:cNvPr id="151554" name="Picture 2" descr="D:\Ника\МАИЛ\картинки эмоций\Picture_MDF66521-pic3-700x467-32019.jpg"/>
          <p:cNvPicPr>
            <a:picLocks noChangeAspect="1" noChangeArrowheads="1"/>
          </p:cNvPicPr>
          <p:nvPr/>
        </p:nvPicPr>
        <p:blipFill>
          <a:blip r:embed="rId2" cstate="print"/>
          <a:srcRect l="29851" r="25371"/>
          <a:stretch>
            <a:fillRect/>
          </a:stretch>
        </p:blipFill>
        <p:spPr bwMode="auto">
          <a:xfrm>
            <a:off x="2928926" y="1214422"/>
            <a:ext cx="2978226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1555" name="Picture 3" descr="D:\Ника\МАИЛ\картинки эмоций\2006-03-12_173714_1318883ed1wb.jpg"/>
          <p:cNvPicPr>
            <a:picLocks noChangeAspect="1" noChangeArrowheads="1"/>
          </p:cNvPicPr>
          <p:nvPr/>
        </p:nvPicPr>
        <p:blipFill>
          <a:blip r:embed="rId3" cstate="print"/>
          <a:srcRect l="32813" t="10135" r="33437" b="23986"/>
          <a:stretch>
            <a:fillRect/>
          </a:stretch>
        </p:blipFill>
        <p:spPr bwMode="auto">
          <a:xfrm>
            <a:off x="214282" y="785794"/>
            <a:ext cx="2571768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1556" name="Picture 4" descr="D:\Ника\МАИЛ\картинки эмоций\t_14929_1321886106.jpg_2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0754" y="714356"/>
            <a:ext cx="2835138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1557" name="Picture 5" descr="D:\Ника\МАИЛ\картинки эмоций\saul_a.jpg"/>
          <p:cNvPicPr>
            <a:picLocks noChangeAspect="1" noChangeArrowheads="1"/>
          </p:cNvPicPr>
          <p:nvPr/>
        </p:nvPicPr>
        <p:blipFill>
          <a:blip r:embed="rId5" cstate="print"/>
          <a:srcRect l="14095" t="2750" r="17088" b="35375"/>
          <a:stretch>
            <a:fillRect/>
          </a:stretch>
        </p:blipFill>
        <p:spPr bwMode="auto">
          <a:xfrm>
            <a:off x="6215074" y="3429000"/>
            <a:ext cx="2688666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69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Досада</a:t>
            </a:r>
            <a:endParaRPr lang="ru-RU" smtClean="0"/>
          </a:p>
        </p:txBody>
      </p:sp>
      <p:sp>
        <p:nvSpPr>
          <p:cNvPr id="768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latin typeface="Arial" charset="0"/>
                <a:cs typeface="Arial" charset="0"/>
              </a:rPr>
              <a:t>Причина состояния</a:t>
            </a:r>
            <a:r>
              <a:rPr lang="ru-RU" dirty="0" smtClean="0">
                <a:latin typeface="Arial" charset="0"/>
                <a:cs typeface="Arial" charset="0"/>
              </a:rPr>
              <a:t> – неудовольствие, следствие собственной неудачи.</a:t>
            </a:r>
            <a:endParaRPr lang="en-US" dirty="0" smtClean="0">
              <a:latin typeface="Arial" charset="0"/>
              <a:cs typeface="Arial" charset="0"/>
            </a:endParaRPr>
          </a:p>
          <a:p>
            <a:r>
              <a:rPr lang="ru-RU" b="1" dirty="0" smtClean="0">
                <a:latin typeface="Arial" charset="0"/>
                <a:cs typeface="Arial" charset="0"/>
              </a:rPr>
              <a:t>Функция эмоции</a:t>
            </a:r>
            <a:r>
              <a:rPr lang="ru-RU" dirty="0" smtClean="0">
                <a:latin typeface="Arial" charset="0"/>
                <a:cs typeface="Arial" charset="0"/>
              </a:rPr>
              <a:t> – проявление сожаления с примесью злости на обстоятельства.</a:t>
            </a:r>
          </a:p>
          <a:p>
            <a:endParaRPr lang="ru-RU" dirty="0" smtClean="0"/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92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Удовлетворенность</a:t>
            </a: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714500"/>
            <a:ext cx="44481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1530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Удовлетворенность</a:t>
            </a:r>
            <a:endParaRPr lang="ru-RU" smtClean="0"/>
          </a:p>
        </p:txBody>
      </p:sp>
      <p:pic>
        <p:nvPicPr>
          <p:cNvPr id="149506" name="Picture 2" descr="D:\Ника\МАИЛ\картинки эмоций\jose mourinho.jpg"/>
          <p:cNvPicPr>
            <a:picLocks noChangeAspect="1" noChangeArrowheads="1"/>
          </p:cNvPicPr>
          <p:nvPr/>
        </p:nvPicPr>
        <p:blipFill>
          <a:blip r:embed="rId2" cstate="print"/>
          <a:srcRect l="35000" t="781" r="20000" b="12031"/>
          <a:stretch>
            <a:fillRect/>
          </a:stretch>
        </p:blipFill>
        <p:spPr bwMode="auto">
          <a:xfrm>
            <a:off x="357158" y="2500306"/>
            <a:ext cx="2820649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9507" name="Picture 3" descr="D:\Ника\МАИЛ\картинки эмоций\putin6001324040050.jpg"/>
          <p:cNvPicPr>
            <a:picLocks noChangeAspect="1" noChangeArrowheads="1"/>
          </p:cNvPicPr>
          <p:nvPr/>
        </p:nvPicPr>
        <p:blipFill>
          <a:blip r:embed="rId3" cstate="print"/>
          <a:srcRect l="27500" t="20000" r="25000" b="22500"/>
          <a:stretch>
            <a:fillRect/>
          </a:stretch>
        </p:blipFill>
        <p:spPr bwMode="auto">
          <a:xfrm>
            <a:off x="6143636" y="2714620"/>
            <a:ext cx="2714644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9508" name="Picture 4" descr="D:\Ника\МАИЛ\картинки эмоций\34732202_1_51_3.jpg"/>
          <p:cNvPicPr>
            <a:picLocks noChangeAspect="1" noChangeArrowheads="1"/>
          </p:cNvPicPr>
          <p:nvPr/>
        </p:nvPicPr>
        <p:blipFill>
          <a:blip r:embed="rId4" cstate="print"/>
          <a:srcRect l="12500" r="27735" b="1900"/>
          <a:stretch>
            <a:fillRect/>
          </a:stretch>
        </p:blipFill>
        <p:spPr bwMode="auto">
          <a:xfrm>
            <a:off x="3143240" y="1142984"/>
            <a:ext cx="2977315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07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Удовлетворенность</a:t>
            </a:r>
          </a:p>
        </p:txBody>
      </p:sp>
      <p:sp>
        <p:nvSpPr>
          <p:cNvPr id="798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smtClean="0">
                <a:latin typeface="Arial" charset="0"/>
              </a:rPr>
              <a:t>Причина эмоции</a:t>
            </a:r>
            <a:r>
              <a:rPr lang="ru-RU" smtClean="0">
                <a:latin typeface="Arial" charset="0"/>
              </a:rPr>
              <a:t> – н</a:t>
            </a:r>
            <a:r>
              <a:rPr lang="ru-RU" smtClean="0"/>
              <a:t>еоднократное удовлетворение потребностей, желаний, стремлений.</a:t>
            </a:r>
            <a:endParaRPr lang="en-US" smtClean="0">
              <a:latin typeface="Arial" charset="0"/>
            </a:endParaRPr>
          </a:p>
          <a:p>
            <a:r>
              <a:rPr lang="ru-RU" b="1" smtClean="0">
                <a:latin typeface="Arial" charset="0"/>
              </a:rPr>
              <a:t>Функция эмоции</a:t>
            </a:r>
            <a:r>
              <a:rPr lang="ru-RU" smtClean="0">
                <a:latin typeface="Arial" charset="0"/>
              </a:rPr>
              <a:t> – п</a:t>
            </a:r>
            <a:r>
              <a:rPr lang="ru-RU" smtClean="0"/>
              <a:t>ереживание процесса удовлетворения. Нормализация, умиротворение.</a:t>
            </a:r>
            <a:endParaRPr lang="ru-RU" smtClean="0">
              <a:latin typeface="Arial" charset="0"/>
            </a:endParaRPr>
          </a:p>
          <a:p>
            <a:endParaRPr lang="ru-RU" smtClean="0"/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20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Заголовок 1"/>
          <p:cNvSpPr>
            <a:spLocks noGrp="1"/>
          </p:cNvSpPr>
          <p:nvPr>
            <p:ph type="title"/>
          </p:nvPr>
        </p:nvSpPr>
        <p:spPr>
          <a:xfrm>
            <a:off x="1331640" y="2204864"/>
            <a:ext cx="4608512" cy="796925"/>
          </a:xfrm>
        </p:spPr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Тревога</a:t>
            </a:r>
          </a:p>
        </p:txBody>
      </p:sp>
      <p:pic>
        <p:nvPicPr>
          <p:cNvPr id="153603" name="Picture 3" descr="D:\Ника\МАИЛ\картинки эмоций\ar122064739095806.jpg"/>
          <p:cNvPicPr>
            <a:picLocks noChangeAspect="1" noChangeArrowheads="1"/>
          </p:cNvPicPr>
          <p:nvPr/>
        </p:nvPicPr>
        <p:blipFill>
          <a:blip r:embed="rId2" cstate="print"/>
          <a:srcRect l="36875" t="17500" r="22812" b="16250"/>
          <a:stretch>
            <a:fillRect/>
          </a:stretch>
        </p:blipFill>
        <p:spPr bwMode="auto">
          <a:xfrm>
            <a:off x="6072198" y="214290"/>
            <a:ext cx="2666101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04" name="Picture 4" descr="D:\Ника\МАИЛ\картинки эмоций\anxiety-woman-6.jpg"/>
          <p:cNvPicPr>
            <a:picLocks noChangeAspect="1" noChangeArrowheads="1"/>
          </p:cNvPicPr>
          <p:nvPr/>
        </p:nvPicPr>
        <p:blipFill>
          <a:blip r:embed="rId3" cstate="print"/>
          <a:srcRect l="5948" r="10129"/>
          <a:stretch>
            <a:fillRect/>
          </a:stretch>
        </p:blipFill>
        <p:spPr bwMode="auto">
          <a:xfrm>
            <a:off x="4714876" y="3643314"/>
            <a:ext cx="3781826" cy="2988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36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3728" y="332656"/>
            <a:ext cx="4680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Эмблемы и выражения лица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196752"/>
            <a:ext cx="748883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i="1" dirty="0">
                <a:latin typeface="CustomSerif" charset="0"/>
              </a:rPr>
              <a:t>Эмблемы</a:t>
            </a:r>
            <a:r>
              <a:rPr lang="ru-RU" sz="2600" dirty="0">
                <a:latin typeface="CustomSerif" charset="0"/>
              </a:rPr>
              <a:t> — это невербальные действия, для которых существуют прямые словарные эквиваленты, у них есть словарная дефиниция (состоит из слова или двух или может быть выражена фразой), и они знакомы представителям культуры или субкультуры Если действие можно заменить одним словом или несколькими без изменения передаваемой информации, это эмблема.</a:t>
            </a:r>
            <a:endParaRPr lang="ru-RU" sz="2600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4546531"/>
            <a:ext cx="2728422" cy="1811672"/>
          </a:xfrm>
          <a:prstGeom prst="rect">
            <a:avLst/>
          </a:prstGeom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845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Тревога</a:t>
            </a:r>
            <a:endParaRPr lang="ru-RU" smtClean="0"/>
          </a:p>
        </p:txBody>
      </p:sp>
      <p:sp>
        <p:nvSpPr>
          <p:cNvPr id="819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latin typeface="Arial" charset="0"/>
              </a:rPr>
              <a:t>Причина состояния</a:t>
            </a:r>
            <a:r>
              <a:rPr lang="ru-RU" dirty="0" smtClean="0">
                <a:latin typeface="Arial" charset="0"/>
              </a:rPr>
              <a:t> – </a:t>
            </a:r>
            <a:r>
              <a:rPr lang="ru-RU" dirty="0" smtClean="0"/>
              <a:t>внутреннее </a:t>
            </a:r>
            <a:r>
              <a:rPr lang="ru-RU" dirty="0" err="1" smtClean="0"/>
              <a:t>нересурсное</a:t>
            </a:r>
            <a:r>
              <a:rPr lang="ru-RU" dirty="0" smtClean="0"/>
              <a:t> переживание.</a:t>
            </a:r>
            <a:endParaRPr lang="en-US" dirty="0" smtClean="0">
              <a:latin typeface="Arial" charset="0"/>
            </a:endParaRPr>
          </a:p>
          <a:p>
            <a:r>
              <a:rPr lang="ru-RU" b="1" dirty="0" smtClean="0">
                <a:latin typeface="Arial" charset="0"/>
              </a:rPr>
              <a:t>Функция </a:t>
            </a:r>
            <a:r>
              <a:rPr lang="ru-RU" dirty="0" smtClean="0">
                <a:latin typeface="Arial" charset="0"/>
              </a:rPr>
              <a:t>– п</a:t>
            </a:r>
            <a:r>
              <a:rPr lang="ru-RU" dirty="0" smtClean="0"/>
              <a:t>одготовка организма к противодействию.</a:t>
            </a:r>
            <a:endParaRPr lang="ru-RU" dirty="0" smtClean="0">
              <a:latin typeface="Arial" charset="0"/>
            </a:endParaRPr>
          </a:p>
          <a:p>
            <a:endParaRPr lang="ru-RU" dirty="0" smtClean="0"/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5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Возбуждение</a:t>
            </a:r>
          </a:p>
        </p:txBody>
      </p:sp>
      <p:pic>
        <p:nvPicPr>
          <p:cNvPr id="829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1700213"/>
            <a:ext cx="489585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Возбуждение</a:t>
            </a:r>
            <a:endParaRPr lang="ru-RU" smtClean="0"/>
          </a:p>
        </p:txBody>
      </p:sp>
      <p:pic>
        <p:nvPicPr>
          <p:cNvPr id="154627" name="Picture 3" descr="D:\Ника\МАИЛ\картинки эмоций\greedy.jpg"/>
          <p:cNvPicPr>
            <a:picLocks noChangeAspect="1" noChangeArrowheads="1"/>
          </p:cNvPicPr>
          <p:nvPr/>
        </p:nvPicPr>
        <p:blipFill>
          <a:blip r:embed="rId2" cstate="print"/>
          <a:srcRect l="20206" r="6919"/>
          <a:stretch>
            <a:fillRect/>
          </a:stretch>
        </p:blipFill>
        <p:spPr bwMode="auto">
          <a:xfrm>
            <a:off x="5000627" y="928670"/>
            <a:ext cx="3299741" cy="3013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4628" name="Picture 4" descr="D:\Ника\МАИЛ\картинки эмоций\3004771_large.gif"/>
          <p:cNvPicPr>
            <a:picLocks noChangeAspect="1" noChangeArrowheads="1"/>
          </p:cNvPicPr>
          <p:nvPr/>
        </p:nvPicPr>
        <p:blipFill>
          <a:blip r:embed="rId3" cstate="print"/>
          <a:srcRect l="35849" t="39847" r="21698" b="6853"/>
          <a:stretch>
            <a:fillRect/>
          </a:stretch>
        </p:blipFill>
        <p:spPr bwMode="auto">
          <a:xfrm>
            <a:off x="428596" y="928670"/>
            <a:ext cx="3143272" cy="3385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4626" name="Picture 2" descr="D:\Ника\МАИЛ\картинки эмоций\anticipation.jpg"/>
          <p:cNvPicPr>
            <a:picLocks noChangeAspect="1" noChangeArrowheads="1"/>
          </p:cNvPicPr>
          <p:nvPr/>
        </p:nvPicPr>
        <p:blipFill>
          <a:blip r:embed="rId4" cstate="print"/>
          <a:srcRect l="43038" t="37259" r="13924" b="-2032"/>
          <a:stretch>
            <a:fillRect/>
          </a:stretch>
        </p:blipFill>
        <p:spPr bwMode="auto">
          <a:xfrm>
            <a:off x="3071802" y="3500414"/>
            <a:ext cx="3357586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46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Возбуждение</a:t>
            </a:r>
          </a:p>
        </p:txBody>
      </p:sp>
      <p:sp>
        <p:nvSpPr>
          <p:cNvPr id="849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 dirty="0" smtClean="0"/>
              <a:t>Причина состояния</a:t>
            </a:r>
            <a:r>
              <a:rPr lang="ru-RU" sz="2800" dirty="0" smtClean="0"/>
              <a:t> – настрой на достижение цели, желания (скорее всего критерий будет удовлетворен).</a:t>
            </a:r>
          </a:p>
          <a:p>
            <a:r>
              <a:rPr lang="ru-RU" sz="2800" b="1" dirty="0" smtClean="0"/>
              <a:t>Функция </a:t>
            </a:r>
            <a:r>
              <a:rPr lang="ru-RU" sz="2800" dirty="0" smtClean="0"/>
              <a:t>– подготовка организма к деятельности, мобилизация.</a:t>
            </a:r>
          </a:p>
          <a:p>
            <a:r>
              <a:rPr lang="en-US" sz="2800" b="1" dirty="0" smtClean="0"/>
              <a:t>FACS</a:t>
            </a:r>
            <a:r>
              <a:rPr lang="en-US" sz="2800" dirty="0" smtClean="0"/>
              <a:t> – </a:t>
            </a:r>
            <a:r>
              <a:rPr lang="ru-RU" dirty="0" smtClean="0"/>
              <a:t>2+5+6+12+13+14+25 </a:t>
            </a:r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7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Скука</a:t>
            </a:r>
          </a:p>
        </p:txBody>
      </p:sp>
      <p:pic>
        <p:nvPicPr>
          <p:cNvPr id="156674" name="Picture 2" descr="D:\Ника\МАИЛ\картинки эмоций\Jw7DqXUFQkg.jpg"/>
          <p:cNvPicPr>
            <a:picLocks noChangeAspect="1" noChangeArrowheads="1"/>
          </p:cNvPicPr>
          <p:nvPr/>
        </p:nvPicPr>
        <p:blipFill>
          <a:blip r:embed="rId2" cstate="print"/>
          <a:srcRect l="5000" t="12013" r="44079" b="10552"/>
          <a:stretch>
            <a:fillRect/>
          </a:stretch>
        </p:blipFill>
        <p:spPr bwMode="auto">
          <a:xfrm>
            <a:off x="785786" y="1071546"/>
            <a:ext cx="3071834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6675" name="Picture 3" descr="D:\Ника\МАИЛ\картинки эмоций\sxc-nia-aburridados.jpg"/>
          <p:cNvPicPr>
            <a:picLocks noChangeAspect="1" noChangeArrowheads="1"/>
          </p:cNvPicPr>
          <p:nvPr/>
        </p:nvPicPr>
        <p:blipFill>
          <a:blip r:embed="rId3" cstate="print"/>
          <a:srcRect r="13925"/>
          <a:stretch>
            <a:fillRect/>
          </a:stretch>
        </p:blipFill>
        <p:spPr bwMode="auto">
          <a:xfrm>
            <a:off x="4190996" y="1200150"/>
            <a:ext cx="3738590" cy="2443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6676" name="Picture 4" descr="D:\Ника\МАИЛ\картинки эмоций\85ae944f2c0f.jpg"/>
          <p:cNvPicPr>
            <a:picLocks noChangeAspect="1" noChangeArrowheads="1"/>
          </p:cNvPicPr>
          <p:nvPr/>
        </p:nvPicPr>
        <p:blipFill>
          <a:blip r:embed="rId4" cstate="print"/>
          <a:srcRect l="35211" t="17505" r="16901" b="14084"/>
          <a:stretch>
            <a:fillRect/>
          </a:stretch>
        </p:blipFill>
        <p:spPr bwMode="auto">
          <a:xfrm>
            <a:off x="4286248" y="3786166"/>
            <a:ext cx="3071834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3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Скука</a:t>
            </a:r>
            <a:endParaRPr lang="ru-RU" smtClean="0"/>
          </a:p>
        </p:txBody>
      </p:sp>
      <p:sp>
        <p:nvSpPr>
          <p:cNvPr id="8909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Причина состояния </a:t>
            </a:r>
            <a:r>
              <a:rPr lang="ru-RU" dirty="0" smtClean="0"/>
              <a:t>- постоянно предъявляемый, известный стимул, нет возможности разорвать коммуникацию, монотонность.</a:t>
            </a:r>
          </a:p>
          <a:p>
            <a:r>
              <a:rPr lang="ru-RU" b="1" dirty="0" smtClean="0"/>
              <a:t>Функция </a:t>
            </a:r>
            <a:r>
              <a:rPr lang="ru-RU" dirty="0" smtClean="0"/>
              <a:t>– транс, отдых сознательного, экономия энергии</a:t>
            </a:r>
          </a:p>
          <a:p>
            <a:endParaRPr lang="ru-RU" dirty="0" smtClean="0"/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66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i="1" smtClean="0">
                <a:solidFill>
                  <a:srgbClr val="000066"/>
                </a:solidFill>
                <a:latin typeface="Arial Black" pitchFamily="34" charset="0"/>
              </a:rPr>
              <a:t> Настороженность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/>
          <a:srcRect r="17625"/>
          <a:stretch>
            <a:fillRect/>
          </a:stretch>
        </p:blipFill>
        <p:spPr bwMode="auto">
          <a:xfrm>
            <a:off x="2214546" y="1571612"/>
            <a:ext cx="4465638" cy="431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02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i="1" smtClean="0">
                <a:solidFill>
                  <a:srgbClr val="000066"/>
                </a:solidFill>
                <a:latin typeface="Arial Black" pitchFamily="34" charset="0"/>
              </a:rPr>
              <a:t>Настороженность</a:t>
            </a:r>
          </a:p>
        </p:txBody>
      </p:sp>
      <p:pic>
        <p:nvPicPr>
          <p:cNvPr id="17411" name="Picture 5" descr="34b5d2a7716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5394" r="35232" b="23904"/>
          <a:stretch/>
        </p:blipFill>
        <p:spPr bwMode="auto">
          <a:xfrm>
            <a:off x="323528" y="1268759"/>
            <a:ext cx="3427526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7" descr="i?id=108214692-50-72&amp;n=21">
            <a:hlinkClick r:id="rId4" invalidUrl="http://images.yandex.ru/yandsearch?img_url=img-fotki.yandex.ru/get/4429/26682886.4c/0_57858_bc7fc5d2_XL&amp;iorient=&amp;icolor=&amp;site=&amp;text=%D1%84%D0%BE%D1%82%D0%BE %D1%88%D1%82%D0%B8%D1%80%D0%BB%D0%B8%D1%86%D0%B0&amp;wp=&amp;pos=1&amp;isize=&amp;type=&amp;recent=&amp;rpt=simage&amp;itype=&amp;nojs=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1268760"/>
            <a:ext cx="3024188" cy="3240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3190" name="Picture 6" descr="C:\Users\Asus\Desktop\Вероника\4op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r="8959"/>
          <a:stretch/>
        </p:blipFill>
        <p:spPr bwMode="auto">
          <a:xfrm>
            <a:off x="2352576" y="3531840"/>
            <a:ext cx="4093029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41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i="1" smtClean="0">
                <a:solidFill>
                  <a:srgbClr val="000066"/>
                </a:solidFill>
                <a:latin typeface="Arial Black" pitchFamily="34" charset="0"/>
              </a:rPr>
              <a:t>Настороженность</a:t>
            </a:r>
          </a:p>
        </p:txBody>
      </p:sp>
      <p:sp>
        <p:nvSpPr>
          <p:cNvPr id="952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b="1" dirty="0" smtClean="0">
                <a:latin typeface="Arial" charset="0"/>
              </a:rPr>
              <a:t>Причина состояния </a:t>
            </a:r>
            <a:r>
              <a:rPr lang="ru-RU" dirty="0" smtClean="0">
                <a:latin typeface="Arial" charset="0"/>
              </a:rPr>
              <a:t>– ожидание предполагаемого стимула.</a:t>
            </a:r>
            <a:endParaRPr lang="en-US" dirty="0" smtClean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ru-RU" b="1" dirty="0" smtClean="0">
                <a:latin typeface="Arial" charset="0"/>
              </a:rPr>
              <a:t>Функция эмоции</a:t>
            </a:r>
            <a:r>
              <a:rPr lang="ru-RU" dirty="0" smtClean="0">
                <a:latin typeface="Arial" charset="0"/>
              </a:rPr>
              <a:t> – мобилизация ресурса для подготовки к восприятию критерия.</a:t>
            </a:r>
          </a:p>
          <a:p>
            <a:pPr>
              <a:lnSpc>
                <a:spcPct val="90000"/>
              </a:lnSpc>
            </a:pPr>
            <a:r>
              <a:rPr lang="ru-RU" b="1" dirty="0" smtClean="0">
                <a:latin typeface="Arial" charset="0"/>
              </a:rPr>
              <a:t>Кодировка </a:t>
            </a:r>
            <a:r>
              <a:rPr lang="en-US" b="1" dirty="0" smtClean="0">
                <a:latin typeface="Arial" charset="0"/>
              </a:rPr>
              <a:t>FACS</a:t>
            </a:r>
            <a:r>
              <a:rPr lang="ru-RU" dirty="0" smtClean="0">
                <a:latin typeface="Arial" charset="0"/>
              </a:rPr>
              <a:t>–</a:t>
            </a:r>
            <a:r>
              <a:rPr lang="ru-RU" dirty="0" smtClean="0"/>
              <a:t>1+2+5+7+20+16+21+28 </a:t>
            </a:r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5772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i="1" smtClean="0">
                <a:solidFill>
                  <a:srgbClr val="000066"/>
                </a:solidFill>
                <a:latin typeface="Arial Black" pitchFamily="34" charset="0"/>
              </a:rPr>
              <a:t>Стресс</a:t>
            </a:r>
          </a:p>
        </p:txBody>
      </p:sp>
      <p:pic>
        <p:nvPicPr>
          <p:cNvPr id="96259" name="Picture 2"/>
          <p:cNvPicPr>
            <a:picLocks noChangeAspect="1" noChangeArrowheads="1"/>
          </p:cNvPicPr>
          <p:nvPr/>
        </p:nvPicPr>
        <p:blipFill>
          <a:blip r:embed="rId2" cstate="print"/>
          <a:srcRect l="31819" t="8859" r="44937" b="49797"/>
          <a:stretch>
            <a:fillRect/>
          </a:stretch>
        </p:blipFill>
        <p:spPr bwMode="auto">
          <a:xfrm>
            <a:off x="2411413" y="1484313"/>
            <a:ext cx="4392612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18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1268760"/>
            <a:ext cx="66247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CustomSerif" charset="0"/>
              </a:rPr>
              <a:t>Эмоции и эмблемы </a:t>
            </a:r>
            <a:r>
              <a:rPr lang="ru-RU" sz="2800" dirty="0">
                <a:latin typeface="CustomSerif" charset="0"/>
              </a:rPr>
              <a:t>различаются по трем </a:t>
            </a:r>
            <a:r>
              <a:rPr lang="ru-RU" sz="2800" dirty="0" smtClean="0">
                <a:latin typeface="CustomSerif" charset="0"/>
              </a:rPr>
              <a:t>признакам:</a:t>
            </a:r>
          </a:p>
          <a:p>
            <a:r>
              <a:rPr lang="ru-RU" sz="2800" dirty="0" smtClean="0">
                <a:latin typeface="CustomSerif" charset="0"/>
              </a:rPr>
              <a:t>— </a:t>
            </a:r>
            <a:r>
              <a:rPr lang="ru-RU" sz="2800" dirty="0">
                <a:latin typeface="CustomSerif" charset="0"/>
              </a:rPr>
              <a:t>движениями тела, </a:t>
            </a:r>
            <a:endParaRPr lang="ru-RU" sz="2800" dirty="0" smtClean="0">
              <a:latin typeface="CustomSerif" charset="0"/>
            </a:endParaRPr>
          </a:p>
          <a:p>
            <a:r>
              <a:rPr lang="ru-RU" sz="2800" dirty="0">
                <a:latin typeface="CustomSerif" charset="0"/>
              </a:rPr>
              <a:t>— </a:t>
            </a:r>
            <a:r>
              <a:rPr lang="ru-RU" sz="2800" dirty="0" smtClean="0">
                <a:latin typeface="CustomSerif" charset="0"/>
              </a:rPr>
              <a:t> сообщениями</a:t>
            </a:r>
            <a:r>
              <a:rPr lang="ru-RU" sz="2800" dirty="0">
                <a:latin typeface="CustomSerif" charset="0"/>
              </a:rPr>
              <a:t>, которые передают, </a:t>
            </a:r>
            <a:endParaRPr lang="ru-RU" sz="2800" dirty="0" smtClean="0">
              <a:latin typeface="CustomSerif" charset="0"/>
            </a:endParaRPr>
          </a:p>
          <a:p>
            <a:r>
              <a:rPr lang="ru-RU" sz="2800" dirty="0">
                <a:latin typeface="CustomSerif" charset="0"/>
              </a:rPr>
              <a:t>— </a:t>
            </a:r>
            <a:r>
              <a:rPr lang="ru-RU" sz="2800" dirty="0" smtClean="0">
                <a:latin typeface="CustomSerif" charset="0"/>
              </a:rPr>
              <a:t>и</a:t>
            </a:r>
            <a:r>
              <a:rPr lang="ru-RU" sz="2800" dirty="0">
                <a:latin typeface="CustomSerif" charset="0"/>
              </a:rPr>
              <a:t> тем, как их используют. </a:t>
            </a:r>
            <a:endParaRPr lang="ru-RU" sz="2800" dirty="0" smtClean="0">
              <a:latin typeface="CustomSerif" charset="0"/>
            </a:endParaRPr>
          </a:p>
          <a:p>
            <a:endParaRPr lang="ru-RU" sz="2800" dirty="0">
              <a:latin typeface="CustomSerif" charset="0"/>
            </a:endParaRPr>
          </a:p>
          <a:p>
            <a:r>
              <a:rPr lang="ru-RU" sz="2800" dirty="0" smtClean="0">
                <a:latin typeface="CustomSerif" charset="0"/>
              </a:rPr>
              <a:t>Эмблемы </a:t>
            </a:r>
            <a:r>
              <a:rPr lang="ru-RU" sz="2800" dirty="0">
                <a:latin typeface="CustomSerif" charset="0"/>
              </a:rPr>
              <a:t>могут выражаться с помощью любой части тела, но чаще всего с помощью движений рук. </a:t>
            </a:r>
            <a:r>
              <a:rPr lang="ru-RU" sz="2800" dirty="0" smtClean="0">
                <a:latin typeface="CustomSerif" charset="0"/>
              </a:rPr>
              <a:t>Хотя нередко </a:t>
            </a:r>
            <a:r>
              <a:rPr lang="mr-IN" sz="2800" dirty="0" smtClean="0">
                <a:latin typeface="CustomSerif" charset="0"/>
              </a:rPr>
              <a:t>–</a:t>
            </a:r>
            <a:r>
              <a:rPr lang="ru-RU" sz="2800" dirty="0" smtClean="0">
                <a:latin typeface="CustomSerif" charset="0"/>
              </a:rPr>
              <a:t> и лица.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123728" y="332656"/>
            <a:ext cx="4680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Эмблемы и выражения лица</a:t>
            </a:r>
            <a:endParaRPr lang="ru-RU" sz="2000" b="1" dirty="0"/>
          </a:p>
        </p:txBody>
      </p:sp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9118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Заголовок 1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000" b="1" i="1">
                <a:solidFill>
                  <a:srgbClr val="000066"/>
                </a:solidFill>
                <a:latin typeface="Arial Black" pitchFamily="34" charset="0"/>
              </a:rPr>
              <a:t>Стресс</a:t>
            </a:r>
          </a:p>
        </p:txBody>
      </p:sp>
      <p:pic>
        <p:nvPicPr>
          <p:cNvPr id="96261" name="Picture 5" descr="C:\Users\Asus\Desktop\Вероника\s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5"/>
          <a:stretch/>
        </p:blipFill>
        <p:spPr bwMode="auto">
          <a:xfrm>
            <a:off x="2627784" y="1772816"/>
            <a:ext cx="4572529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31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4000" b="1" i="1" dirty="0" smtClean="0">
                <a:solidFill>
                  <a:srgbClr val="000066"/>
                </a:solidFill>
                <a:latin typeface="Arial Black" pitchFamily="34" charset="0"/>
                <a:ea typeface="+mn-ea"/>
                <a:cs typeface="Arial" charset="0"/>
              </a:rPr>
              <a:t>Стресс</a:t>
            </a:r>
          </a:p>
        </p:txBody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latin typeface="Arial" charset="0"/>
              </a:rPr>
              <a:t>Причина состояния </a:t>
            </a:r>
            <a:r>
              <a:rPr lang="ru-RU" dirty="0" smtClean="0">
                <a:latin typeface="Arial" charset="0"/>
              </a:rPr>
              <a:t>– психическая перегрузка.</a:t>
            </a:r>
            <a:endParaRPr lang="ru-RU" b="1" dirty="0" smtClean="0">
              <a:latin typeface="Arial" charset="0"/>
            </a:endParaRPr>
          </a:p>
          <a:p>
            <a:r>
              <a:rPr lang="ru-RU" b="1" dirty="0" smtClean="0">
                <a:latin typeface="Arial" charset="0"/>
              </a:rPr>
              <a:t>Функция </a:t>
            </a:r>
            <a:r>
              <a:rPr lang="ru-RU" dirty="0" smtClean="0">
                <a:latin typeface="Arial" charset="0"/>
              </a:rPr>
              <a:t>– разрядка нарастающего напряжения.</a:t>
            </a:r>
          </a:p>
          <a:p>
            <a:r>
              <a:rPr lang="ru-RU" b="1" dirty="0" smtClean="0">
                <a:latin typeface="Arial" charset="0"/>
              </a:rPr>
              <a:t>Кодировка </a:t>
            </a:r>
            <a:r>
              <a:rPr lang="en-US" b="1" dirty="0" smtClean="0">
                <a:latin typeface="Arial" charset="0"/>
              </a:rPr>
              <a:t>FACS</a:t>
            </a:r>
            <a:r>
              <a:rPr lang="ru-RU" dirty="0" smtClean="0">
                <a:latin typeface="Arial" charset="0"/>
              </a:rPr>
              <a:t>–</a:t>
            </a:r>
            <a:r>
              <a:rPr lang="ru-RU" dirty="0" smtClean="0"/>
              <a:t>6+7+9+10+12+13+23+24+18</a:t>
            </a:r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70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Неодобрение </a:t>
            </a:r>
          </a:p>
        </p:txBody>
      </p:sp>
      <p:pic>
        <p:nvPicPr>
          <p:cNvPr id="10547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412875"/>
            <a:ext cx="593407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78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Неодобрение</a:t>
            </a:r>
          </a:p>
        </p:txBody>
      </p:sp>
      <p:pic>
        <p:nvPicPr>
          <p:cNvPr id="46083" name="Picture 5" descr="131034_image_lar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6299"/>
          <a:stretch>
            <a:fillRect/>
          </a:stretch>
        </p:blipFill>
        <p:spPr bwMode="auto">
          <a:xfrm>
            <a:off x="4786314" y="1428736"/>
            <a:ext cx="3676646" cy="2884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4" name="Picture 7" descr="142267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99" y="1441379"/>
            <a:ext cx="3168352" cy="2376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5" name="Picture 9" descr="9cdb1b01-359f-40a8-894e-20c5221f1b31_B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750" y="3716338"/>
            <a:ext cx="4032250" cy="2776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35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Неодобрение</a:t>
            </a:r>
          </a:p>
        </p:txBody>
      </p:sp>
      <p:sp>
        <p:nvSpPr>
          <p:cNvPr id="10752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 smtClean="0">
                <a:latin typeface="Arial" charset="0"/>
              </a:rPr>
              <a:t>Причина эмоции</a:t>
            </a:r>
            <a:r>
              <a:rPr lang="ru-RU" sz="2800" smtClean="0">
                <a:latin typeface="Arial" charset="0"/>
              </a:rPr>
              <a:t> – неудовлетворение значимого критерия, несогласие с приведенным критерием.</a:t>
            </a:r>
            <a:endParaRPr lang="en-US" sz="2800" smtClean="0">
              <a:latin typeface="Arial" charset="0"/>
            </a:endParaRPr>
          </a:p>
          <a:p>
            <a:r>
              <a:rPr lang="ru-RU" sz="2800" b="1" smtClean="0">
                <a:latin typeface="Arial" charset="0"/>
              </a:rPr>
              <a:t>Функция эмоции</a:t>
            </a:r>
            <a:r>
              <a:rPr lang="ru-RU" sz="2800" smtClean="0">
                <a:latin typeface="Arial" charset="0"/>
              </a:rPr>
              <a:t> – устранение препятствия.</a:t>
            </a:r>
          </a:p>
          <a:p>
            <a:r>
              <a:rPr lang="ru-RU" sz="2800" b="1" smtClean="0">
                <a:latin typeface="Arial" charset="0"/>
              </a:rPr>
              <a:t>Кодировка </a:t>
            </a:r>
            <a:r>
              <a:rPr lang="en-US" sz="2800" b="1" smtClean="0">
                <a:latin typeface="Arial" charset="0"/>
              </a:rPr>
              <a:t>FACS</a:t>
            </a:r>
            <a:r>
              <a:rPr lang="ru-RU" sz="2800" smtClean="0">
                <a:latin typeface="Arial" charset="0"/>
              </a:rPr>
              <a:t> - </a:t>
            </a:r>
            <a:r>
              <a:rPr lang="ru-RU" sz="2800" smtClean="0"/>
              <a:t> 4 +5+7+9 +10+12+13   (подавление  23+24+18+28+22) </a:t>
            </a:r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Огорчение</a:t>
            </a:r>
            <a:endParaRPr lang="ru-RU" smtClean="0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/>
          <a:srcRect l="12500"/>
          <a:stretch>
            <a:fillRect/>
          </a:stretch>
        </p:blipFill>
        <p:spPr bwMode="auto">
          <a:xfrm>
            <a:off x="2000232" y="1571612"/>
            <a:ext cx="5000620" cy="4381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Огорчение</a:t>
            </a:r>
          </a:p>
        </p:txBody>
      </p:sp>
      <p:pic>
        <p:nvPicPr>
          <p:cNvPr id="49155" name="Picture 4" descr="0_19459_8edfd891_XL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2690" r="23981" b="1300"/>
          <a:stretch>
            <a:fillRect/>
          </a:stretch>
        </p:blipFill>
        <p:spPr bwMode="auto">
          <a:xfrm>
            <a:off x="642910" y="1500174"/>
            <a:ext cx="3857652" cy="4782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7" name="Picture 5" descr="D:\Ника\МАИЛ\картинки эмоций\4519015.jpg"/>
          <p:cNvPicPr>
            <a:picLocks noChangeAspect="1" noChangeArrowheads="1"/>
          </p:cNvPicPr>
          <p:nvPr/>
        </p:nvPicPr>
        <p:blipFill>
          <a:blip r:embed="rId4" cstate="print"/>
          <a:srcRect l="42969" b="680"/>
          <a:stretch>
            <a:fillRect/>
          </a:stretch>
        </p:blipFill>
        <p:spPr bwMode="auto">
          <a:xfrm>
            <a:off x="4714876" y="1785926"/>
            <a:ext cx="3476628" cy="4171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08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Огорчение</a:t>
            </a:r>
          </a:p>
        </p:txBody>
      </p:sp>
      <p:sp>
        <p:nvSpPr>
          <p:cNvPr id="1105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b="1" dirty="0" smtClean="0">
                <a:latin typeface="Arial" charset="0"/>
              </a:rPr>
              <a:t>Причина состояния</a:t>
            </a:r>
            <a:r>
              <a:rPr lang="ru-RU" dirty="0" smtClean="0">
                <a:latin typeface="Arial" charset="0"/>
              </a:rPr>
              <a:t>– нарушение, утрата значимого критерия.</a:t>
            </a:r>
            <a:endParaRPr lang="en-US" dirty="0" smtClean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ru-RU" b="1" dirty="0" smtClean="0">
                <a:latin typeface="Arial" charset="0"/>
              </a:rPr>
              <a:t>Функция </a:t>
            </a:r>
            <a:r>
              <a:rPr lang="ru-RU" dirty="0" smtClean="0">
                <a:latin typeface="Arial" charset="0"/>
              </a:rPr>
              <a:t>– разрядка.</a:t>
            </a:r>
          </a:p>
          <a:p>
            <a:pPr>
              <a:lnSpc>
                <a:spcPct val="90000"/>
              </a:lnSpc>
            </a:pPr>
            <a:r>
              <a:rPr lang="ru-RU" b="1" dirty="0" smtClean="0">
                <a:latin typeface="Arial" charset="0"/>
              </a:rPr>
              <a:t>Базовые юниты </a:t>
            </a:r>
            <a:r>
              <a:rPr lang="en-US" b="1" dirty="0" smtClean="0">
                <a:latin typeface="Arial" charset="0"/>
              </a:rPr>
              <a:t>FACS</a:t>
            </a:r>
            <a:r>
              <a:rPr lang="ru-RU" dirty="0" smtClean="0">
                <a:latin typeface="Arial" charset="0"/>
              </a:rPr>
              <a:t> - </a:t>
            </a:r>
            <a:r>
              <a:rPr lang="ru-RU" dirty="0" smtClean="0"/>
              <a:t> 1+6+7(бывает)+1+14+15   16+17  (18+23+28+24 (как подавление)  22(редко) </a:t>
            </a:r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3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Высокомерие</a:t>
            </a:r>
            <a:r>
              <a:rPr lang="ru-RU" smtClean="0"/>
              <a:t> </a:t>
            </a: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 cstate="print"/>
          <a:srcRect l="12628"/>
          <a:stretch>
            <a:fillRect/>
          </a:stretch>
        </p:blipFill>
        <p:spPr bwMode="auto">
          <a:xfrm>
            <a:off x="2285984" y="1571612"/>
            <a:ext cx="4602178" cy="4333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62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719137"/>
          </a:xfrm>
        </p:spPr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Высокомерие</a:t>
            </a:r>
          </a:p>
        </p:txBody>
      </p:sp>
      <p:pic>
        <p:nvPicPr>
          <p:cNvPr id="67587" name="Picture 4" descr="75afXN1kzgM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r="32158"/>
          <a:stretch>
            <a:fillRect/>
          </a:stretch>
        </p:blipFill>
        <p:spPr bwMode="auto">
          <a:xfrm>
            <a:off x="582253" y="836712"/>
            <a:ext cx="3340874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88" name="Picture 6" descr="k710596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1104014"/>
            <a:ext cx="3313113" cy="3313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8549" name="Picture 5" descr="C:\Users\Asus\Desktop\Вероника\3ed4e51544a5.jpg"/>
          <p:cNvPicPr>
            <a:picLocks noChangeAspect="1" noChangeArrowheads="1"/>
          </p:cNvPicPr>
          <p:nvPr/>
        </p:nvPicPr>
        <p:blipFill rotWithShape="1">
          <a:blip r:embed="rId6" cstate="print">
            <a:extLst/>
          </a:blip>
          <a:srcRect l="-1" t="8273" r="58430" b="-19249"/>
          <a:stretch/>
        </p:blipFill>
        <p:spPr bwMode="auto">
          <a:xfrm>
            <a:off x="2975426" y="2760570"/>
            <a:ext cx="2760142" cy="489314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91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1268760"/>
            <a:ext cx="66247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Лицо</a:t>
            </a:r>
            <a:r>
              <a:rPr lang="ru-RU" sz="2800" dirty="0"/>
              <a:t> — это «полигон», где действуют </a:t>
            </a:r>
            <a:endParaRPr lang="ru-RU" sz="2800" dirty="0" smtClean="0"/>
          </a:p>
          <a:p>
            <a:pPr marL="457200" indent="-457200">
              <a:buFontTx/>
              <a:buChar char="-"/>
            </a:pPr>
            <a:r>
              <a:rPr lang="ru-RU" sz="2800" i="1" dirty="0" smtClean="0"/>
              <a:t>иллюстраторы</a:t>
            </a:r>
            <a:r>
              <a:rPr lang="ru-RU" sz="2800" dirty="0"/>
              <a:t> (например, с помощью движений бровей усиливается значение сообщения), </a:t>
            </a:r>
            <a:endParaRPr lang="ru-RU" sz="2800" dirty="0" smtClean="0"/>
          </a:p>
          <a:p>
            <a:pPr marL="457200" indent="-457200">
              <a:buFontTx/>
              <a:buChar char="-"/>
            </a:pPr>
            <a:r>
              <a:rPr lang="ru-RU" sz="2800" i="1" dirty="0" smtClean="0"/>
              <a:t>регуляторы</a:t>
            </a:r>
            <a:r>
              <a:rPr lang="ru-RU" sz="2800" dirty="0"/>
              <a:t> (в основном когда человек бросает на что-то быстрый взгляд) и </a:t>
            </a:r>
            <a:endParaRPr lang="ru-RU" sz="2800" dirty="0" smtClean="0"/>
          </a:p>
          <a:p>
            <a:pPr marL="457200" indent="-457200">
              <a:buFontTx/>
              <a:buChar char="-"/>
            </a:pPr>
            <a:r>
              <a:rPr lang="ru-RU" sz="2800" i="1" dirty="0" smtClean="0"/>
              <a:t>эмблемы</a:t>
            </a:r>
            <a:r>
              <a:rPr lang="ru-RU" sz="2800" dirty="0"/>
              <a:t> (например, когда человек подмигивает или показывает язык).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67644" y="116632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Эмблемы и выражения лица</a:t>
            </a:r>
            <a:endParaRPr lang="ru-RU" sz="3200" b="1" dirty="0"/>
          </a:p>
        </p:txBody>
      </p:sp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21485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Высокомерие</a:t>
            </a:r>
          </a:p>
        </p:txBody>
      </p:sp>
      <p:sp>
        <p:nvSpPr>
          <p:cNvPr id="11673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latin typeface="Arial" charset="0"/>
              </a:rPr>
              <a:t>Причина состояния</a:t>
            </a:r>
            <a:r>
              <a:rPr lang="ru-RU" sz="2800" dirty="0" smtClean="0">
                <a:latin typeface="Arial" charset="0"/>
              </a:rPr>
              <a:t>– оценочное сравнение значимого критерия (поведения человека, группы людей) как заниженного по отношению к сравниваемому.</a:t>
            </a:r>
            <a:endParaRPr lang="en-US" sz="2800" dirty="0" smtClean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ru-RU" sz="2800" b="1" dirty="0" smtClean="0">
                <a:latin typeface="Arial" charset="0"/>
              </a:rPr>
              <a:t>Функция эмоции</a:t>
            </a:r>
            <a:r>
              <a:rPr lang="ru-RU" sz="2800" dirty="0" smtClean="0">
                <a:latin typeface="Arial" charset="0"/>
              </a:rPr>
              <a:t> – законченное сравнение в пользу сравнивающего.</a:t>
            </a:r>
          </a:p>
          <a:p>
            <a:pPr>
              <a:lnSpc>
                <a:spcPct val="90000"/>
              </a:lnSpc>
            </a:pPr>
            <a:r>
              <a:rPr lang="ru-RU" sz="2800" b="1" dirty="0" smtClean="0">
                <a:latin typeface="Arial" charset="0"/>
              </a:rPr>
              <a:t>Кодировка </a:t>
            </a:r>
            <a:r>
              <a:rPr lang="en-US" sz="2800" b="1" dirty="0" smtClean="0">
                <a:latin typeface="Arial" charset="0"/>
              </a:rPr>
              <a:t>FACS</a:t>
            </a:r>
            <a:r>
              <a:rPr lang="ru-RU" sz="2800" dirty="0" smtClean="0">
                <a:latin typeface="Arial" charset="0"/>
              </a:rPr>
              <a:t> – </a:t>
            </a:r>
            <a:r>
              <a:rPr lang="ru-RU" sz="2800" dirty="0" smtClean="0"/>
              <a:t>12+13+14+15 (может быть 5+7+6 ) </a:t>
            </a:r>
          </a:p>
          <a:p>
            <a:pPr>
              <a:lnSpc>
                <a:spcPct val="90000"/>
              </a:lnSpc>
            </a:pPr>
            <a:endParaRPr lang="ru-RU" dirty="0" smtClean="0"/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98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Скептицизм</a:t>
            </a:r>
            <a:r>
              <a:rPr lang="ru-RU" smtClean="0"/>
              <a:t> </a:t>
            </a:r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2" cstate="print"/>
          <a:srcRect r="6416"/>
          <a:stretch>
            <a:fillRect/>
          </a:stretch>
        </p:blipFill>
        <p:spPr bwMode="auto">
          <a:xfrm>
            <a:off x="1928813" y="1643063"/>
            <a:ext cx="500062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0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Скептицизм</a:t>
            </a:r>
          </a:p>
        </p:txBody>
      </p:sp>
      <p:pic>
        <p:nvPicPr>
          <p:cNvPr id="118787" name="Picture 5" descr="C:\Users\Asus\Desktop\Вероника\326475.jpg"/>
          <p:cNvPicPr>
            <a:picLocks noChangeAspect="1" noChangeArrowheads="1"/>
          </p:cNvPicPr>
          <p:nvPr/>
        </p:nvPicPr>
        <p:blipFill>
          <a:blip r:embed="rId2" cstate="print"/>
          <a:srcRect l="10645" t="4222" r="43990" b="23143"/>
          <a:stretch>
            <a:fillRect/>
          </a:stretch>
        </p:blipFill>
        <p:spPr bwMode="auto">
          <a:xfrm>
            <a:off x="4932363" y="1536700"/>
            <a:ext cx="3395662" cy="415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6" descr="C:\Users\Asus\Desktop\Вероника\475836.jpg"/>
          <p:cNvPicPr>
            <a:picLocks noChangeAspect="1" noChangeArrowheads="1"/>
          </p:cNvPicPr>
          <p:nvPr/>
        </p:nvPicPr>
        <p:blipFill>
          <a:blip r:embed="rId3" cstate="print"/>
          <a:srcRect l="5821" r="12846" b="33224"/>
          <a:stretch>
            <a:fillRect/>
          </a:stretch>
        </p:blipFill>
        <p:spPr bwMode="auto">
          <a:xfrm>
            <a:off x="755650" y="1533525"/>
            <a:ext cx="3649663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14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/>
          <a:lstStyle/>
          <a:p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Скептицизм</a:t>
            </a:r>
          </a:p>
        </p:txBody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 dirty="0" smtClean="0">
                <a:latin typeface="Arial" charset="0"/>
              </a:rPr>
              <a:t>Причина состояния </a:t>
            </a:r>
            <a:r>
              <a:rPr lang="ru-RU" sz="2800" dirty="0" smtClean="0">
                <a:latin typeface="Arial" charset="0"/>
              </a:rPr>
              <a:t>– оценочное сравнение значимого критерия (поведения человека, группы людей), недоверие критерию</a:t>
            </a:r>
            <a:endParaRPr lang="en-US" sz="2800" dirty="0" smtClean="0">
              <a:latin typeface="Arial" charset="0"/>
            </a:endParaRPr>
          </a:p>
          <a:p>
            <a:r>
              <a:rPr lang="ru-RU" sz="2800" b="1" dirty="0" smtClean="0">
                <a:latin typeface="Arial" charset="0"/>
              </a:rPr>
              <a:t>Функция </a:t>
            </a:r>
            <a:r>
              <a:rPr lang="ru-RU" sz="2800" dirty="0" smtClean="0">
                <a:latin typeface="Arial" charset="0"/>
              </a:rPr>
              <a:t>– перепроверка критерия</a:t>
            </a:r>
          </a:p>
          <a:p>
            <a:r>
              <a:rPr lang="ru-RU" sz="2800" b="1" dirty="0" smtClean="0">
                <a:latin typeface="Arial" charset="0"/>
              </a:rPr>
              <a:t>Кодировка </a:t>
            </a:r>
            <a:r>
              <a:rPr lang="en-US" sz="2800" b="1" dirty="0" smtClean="0">
                <a:latin typeface="Arial" charset="0"/>
              </a:rPr>
              <a:t>FACS</a:t>
            </a:r>
            <a:r>
              <a:rPr lang="ru-RU" sz="2800" dirty="0" smtClean="0">
                <a:latin typeface="Arial" charset="0"/>
              </a:rPr>
              <a:t> – </a:t>
            </a:r>
            <a:r>
              <a:rPr lang="ru-RU" sz="2800" dirty="0" smtClean="0"/>
              <a:t>12+13+14+15 (может быть 5+7+6 ) 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56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Мстительность</a:t>
            </a:r>
            <a:r>
              <a:rPr lang="ru-RU" smtClean="0"/>
              <a:t> </a:t>
            </a:r>
          </a:p>
        </p:txBody>
      </p:sp>
      <p:pic>
        <p:nvPicPr>
          <p:cNvPr id="12083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74813" y="1695450"/>
            <a:ext cx="5792787" cy="4333875"/>
          </a:xfrm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55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Мстительность</a:t>
            </a:r>
          </a:p>
        </p:txBody>
      </p:sp>
      <p:pic>
        <p:nvPicPr>
          <p:cNvPr id="7373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1341438"/>
            <a:ext cx="2827338" cy="5102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0837" name="Picture 5" descr="C:\Users\Asus\Desktop\Вероника\immagine_giustizia-privata_125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8" t="8957" r="29619" b="28955"/>
          <a:stretch/>
        </p:blipFill>
        <p:spPr bwMode="auto">
          <a:xfrm>
            <a:off x="971600" y="1484784"/>
            <a:ext cx="3590833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48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Мстительность</a:t>
            </a:r>
          </a:p>
        </p:txBody>
      </p:sp>
      <p:sp>
        <p:nvSpPr>
          <p:cNvPr id="1228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 dirty="0" smtClean="0">
                <a:latin typeface="Arial" charset="0"/>
              </a:rPr>
              <a:t>Причина состояния </a:t>
            </a:r>
            <a:r>
              <a:rPr lang="ru-RU" sz="2800" dirty="0" smtClean="0">
                <a:latin typeface="Arial" charset="0"/>
              </a:rPr>
              <a:t>– контролируемое  раздражение в результате желания устранения преграды, реализующееся в конкретных действиях.</a:t>
            </a:r>
            <a:endParaRPr lang="en-US" sz="2800" dirty="0" smtClean="0">
              <a:latin typeface="Arial" charset="0"/>
            </a:endParaRPr>
          </a:p>
          <a:p>
            <a:r>
              <a:rPr lang="ru-RU" sz="2800" b="1" dirty="0" smtClean="0">
                <a:latin typeface="Arial" charset="0"/>
              </a:rPr>
              <a:t>Функция </a:t>
            </a:r>
            <a:r>
              <a:rPr lang="ru-RU" sz="2800" dirty="0" smtClean="0">
                <a:latin typeface="Arial" charset="0"/>
              </a:rPr>
              <a:t>– разрядка путем уничтожения (повреждения) критерия.</a:t>
            </a:r>
          </a:p>
          <a:p>
            <a:r>
              <a:rPr lang="ru-RU" sz="2800" b="1" dirty="0" smtClean="0">
                <a:latin typeface="Arial" charset="0"/>
              </a:rPr>
              <a:t>Кодировка </a:t>
            </a:r>
            <a:r>
              <a:rPr lang="en-US" sz="2800" b="1" dirty="0" smtClean="0">
                <a:latin typeface="Arial" charset="0"/>
              </a:rPr>
              <a:t>FACS</a:t>
            </a:r>
            <a:r>
              <a:rPr lang="ru-RU" sz="2800" dirty="0" smtClean="0">
                <a:latin typeface="Arial" charset="0"/>
              </a:rPr>
              <a:t> –</a:t>
            </a:r>
            <a:r>
              <a:rPr lang="ru-RU" sz="2800" dirty="0" smtClean="0"/>
              <a:t> 4+5+6+7+9+10+12+13   (подавление  23+24+18+28+22)</a:t>
            </a:r>
          </a:p>
          <a:p>
            <a:endParaRPr lang="ru-RU" sz="2800" dirty="0" smtClean="0"/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42620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dirty="0" smtClean="0">
                <a:solidFill>
                  <a:srgbClr val="000066"/>
                </a:solidFill>
                <a:latin typeface="Arial Black" pitchFamily="34" charset="0"/>
              </a:rPr>
              <a:t>Раздражение</a:t>
            </a:r>
            <a:endParaRPr lang="ru-RU" dirty="0" smtClean="0"/>
          </a:p>
        </p:txBody>
      </p:sp>
      <p:pic>
        <p:nvPicPr>
          <p:cNvPr id="78851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l="10454"/>
          <a:stretch>
            <a:fillRect/>
          </a:stretch>
        </p:blipFill>
        <p:spPr>
          <a:xfrm>
            <a:off x="2214546" y="1643050"/>
            <a:ext cx="4691077" cy="4362450"/>
          </a:xfrm>
          <a:effectLst>
            <a:softEdge rad="112500"/>
          </a:effectLst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09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dirty="0" smtClean="0">
                <a:solidFill>
                  <a:srgbClr val="000066"/>
                </a:solidFill>
                <a:latin typeface="Arial Black" pitchFamily="34" charset="0"/>
              </a:rPr>
              <a:t>Раздражение</a:t>
            </a:r>
          </a:p>
        </p:txBody>
      </p:sp>
      <p:pic>
        <p:nvPicPr>
          <p:cNvPr id="124931" name="Picture 5" descr="C:\Users\Asus\Desktop\Вероника\4710110801_488a041d15.jpg"/>
          <p:cNvPicPr>
            <a:picLocks noChangeAspect="1" noChangeArrowheads="1"/>
          </p:cNvPicPr>
          <p:nvPr/>
        </p:nvPicPr>
        <p:blipFill>
          <a:blip r:embed="rId2" cstate="print"/>
          <a:srcRect l="5811" t="4794" r="36398" b="9061"/>
          <a:stretch>
            <a:fillRect/>
          </a:stretch>
        </p:blipFill>
        <p:spPr bwMode="auto">
          <a:xfrm>
            <a:off x="827088" y="1557338"/>
            <a:ext cx="3767137" cy="421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2" name="Picture 6" descr="C:\Users\Asus\Desktop\Вероника\picture.jpg"/>
          <p:cNvPicPr>
            <a:picLocks noChangeAspect="1" noChangeArrowheads="1"/>
          </p:cNvPicPr>
          <p:nvPr/>
        </p:nvPicPr>
        <p:blipFill>
          <a:blip r:embed="rId3" cstate="print"/>
          <a:srcRect l="24454" r="13698"/>
          <a:stretch>
            <a:fillRect/>
          </a:stretch>
        </p:blipFill>
        <p:spPr bwMode="auto">
          <a:xfrm>
            <a:off x="5003800" y="1557338"/>
            <a:ext cx="3494088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62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0066"/>
                </a:solidFill>
                <a:latin typeface="Arial Black" pitchFamily="34" charset="0"/>
              </a:rPr>
              <a:t>Раздражение</a:t>
            </a:r>
            <a:endParaRPr lang="ru-RU" dirty="0" smtClean="0"/>
          </a:p>
        </p:txBody>
      </p:sp>
      <p:sp>
        <p:nvSpPr>
          <p:cNvPr id="1259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 dirty="0" smtClean="0">
                <a:latin typeface="Arial" charset="0"/>
              </a:rPr>
              <a:t>Причина состояния </a:t>
            </a:r>
            <a:r>
              <a:rPr lang="ru-RU" sz="2800" dirty="0" smtClean="0">
                <a:latin typeface="Arial" charset="0"/>
              </a:rPr>
              <a:t>– контролируемое  раздражение в результате желания устранения преграды, слабый гнев на событие.</a:t>
            </a:r>
            <a:endParaRPr lang="en-US" sz="2800" dirty="0" smtClean="0">
              <a:latin typeface="Arial" charset="0"/>
            </a:endParaRPr>
          </a:p>
          <a:p>
            <a:r>
              <a:rPr lang="ru-RU" sz="2800" b="1" dirty="0" smtClean="0">
                <a:latin typeface="Arial" charset="0"/>
              </a:rPr>
              <a:t>Функция </a:t>
            </a:r>
            <a:r>
              <a:rPr lang="ru-RU" sz="2800" dirty="0" smtClean="0">
                <a:latin typeface="Arial" charset="0"/>
              </a:rPr>
              <a:t>– разрядка путем устранения препятствия.</a:t>
            </a:r>
          </a:p>
          <a:p>
            <a:r>
              <a:rPr lang="ru-RU" sz="2800" b="1" dirty="0" smtClean="0">
                <a:latin typeface="Arial" charset="0"/>
              </a:rPr>
              <a:t>Кодировка </a:t>
            </a:r>
            <a:r>
              <a:rPr lang="en-US" sz="2800" b="1" dirty="0" smtClean="0">
                <a:latin typeface="Arial" charset="0"/>
              </a:rPr>
              <a:t>FACS</a:t>
            </a:r>
            <a:r>
              <a:rPr lang="ru-RU" sz="2800" dirty="0" smtClean="0">
                <a:latin typeface="Arial" charset="0"/>
              </a:rPr>
              <a:t> –</a:t>
            </a:r>
            <a:r>
              <a:rPr lang="ru-RU" sz="2800" dirty="0" smtClean="0"/>
              <a:t> 4+5+6+7+9+10+12+13   (подавление  23+24+18+28+22)</a:t>
            </a:r>
          </a:p>
          <a:p>
            <a:endParaRPr lang="ru-RU" dirty="0" smtClean="0"/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0968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Тема6</Template>
  <TotalTime>4443</TotalTime>
  <Words>1455</Words>
  <Application>Microsoft Macintosh PowerPoint</Application>
  <PresentationFormat>Экран (4:3)</PresentationFormat>
  <Paragraphs>378</Paragraphs>
  <Slides>107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107</vt:i4>
      </vt:variant>
    </vt:vector>
  </HeadingPairs>
  <TitlesOfParts>
    <vt:vector size="115" baseType="lpstr">
      <vt:lpstr>Arial Black</vt:lpstr>
      <vt:lpstr>Calibri</vt:lpstr>
      <vt:lpstr>CustomSerif</vt:lpstr>
      <vt:lpstr>Myriad Pro</vt:lpstr>
      <vt:lpstr>Tahoma</vt:lpstr>
      <vt:lpstr>Arial</vt:lpstr>
      <vt:lpstr>Тема6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Эмоции, состояния, эмблемы</vt:lpstr>
      <vt:lpstr>Эмоции, состояния, эмблемы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Нейтральное лицо</vt:lpstr>
      <vt:lpstr>Трансовое состояние</vt:lpstr>
      <vt:lpstr>Трансовое состояние</vt:lpstr>
      <vt:lpstr>Аффекты интенсивные эмоциональные состояния</vt:lpstr>
      <vt:lpstr>1. Ярость</vt:lpstr>
      <vt:lpstr>Ярость</vt:lpstr>
      <vt:lpstr>Ярость</vt:lpstr>
      <vt:lpstr>Бешенство </vt:lpstr>
      <vt:lpstr>Бешенство</vt:lpstr>
      <vt:lpstr>Бешенство</vt:lpstr>
      <vt:lpstr>2. Плач, горе</vt:lpstr>
      <vt:lpstr>Плач, горе</vt:lpstr>
      <vt:lpstr>Горе</vt:lpstr>
      <vt:lpstr>Горе</vt:lpstr>
      <vt:lpstr>3. Интерес</vt:lpstr>
      <vt:lpstr>Интерес</vt:lpstr>
      <vt:lpstr>Интерес</vt:lpstr>
      <vt:lpstr>4. Ужас </vt:lpstr>
      <vt:lpstr>Ужас </vt:lpstr>
      <vt:lpstr>Ужас</vt:lpstr>
      <vt:lpstr>Ужас</vt:lpstr>
      <vt:lpstr>5. Изумление</vt:lpstr>
      <vt:lpstr>Изумление</vt:lpstr>
      <vt:lpstr>Изумление</vt:lpstr>
      <vt:lpstr>6.Омерзение</vt:lpstr>
      <vt:lpstr>Омерзение</vt:lpstr>
      <vt:lpstr>Омерзение</vt:lpstr>
      <vt:lpstr>7. Восторг,«феерия»</vt:lpstr>
      <vt:lpstr>Восторг</vt:lpstr>
      <vt:lpstr>Восторг</vt:lpstr>
      <vt:lpstr>8. Восхищение</vt:lpstr>
      <vt:lpstr>Восхищение</vt:lpstr>
      <vt:lpstr>Негативные состояния</vt:lpstr>
      <vt:lpstr>Боль</vt:lpstr>
      <vt:lpstr>    Боль</vt:lpstr>
      <vt:lpstr>Боль</vt:lpstr>
      <vt:lpstr>Дистресс</vt:lpstr>
      <vt:lpstr>Презентация PowerPoint</vt:lpstr>
      <vt:lpstr>Дистресс</vt:lpstr>
      <vt:lpstr>Фрустрация</vt:lpstr>
      <vt:lpstr>Фрустрация</vt:lpstr>
      <vt:lpstr>Фрустрация</vt:lpstr>
      <vt:lpstr>Вторичные  эмоциональные состояния</vt:lpstr>
      <vt:lpstr>Недовольство</vt:lpstr>
      <vt:lpstr>Недовольство</vt:lpstr>
      <vt:lpstr>Недовольство</vt:lpstr>
      <vt:lpstr>Ожидание</vt:lpstr>
      <vt:lpstr>Ожидание</vt:lpstr>
      <vt:lpstr>Досада</vt:lpstr>
      <vt:lpstr>Досада</vt:lpstr>
      <vt:lpstr>Удовлетворенность</vt:lpstr>
      <vt:lpstr>Удовлетворенность</vt:lpstr>
      <vt:lpstr>Удовлетворенность</vt:lpstr>
      <vt:lpstr>Тревога</vt:lpstr>
      <vt:lpstr>Тревога</vt:lpstr>
      <vt:lpstr>Возбуждение</vt:lpstr>
      <vt:lpstr>Возбуждение</vt:lpstr>
      <vt:lpstr>Возбуждение</vt:lpstr>
      <vt:lpstr>Скука</vt:lpstr>
      <vt:lpstr>Скука</vt:lpstr>
      <vt:lpstr> Настороженность</vt:lpstr>
      <vt:lpstr>Настороженность</vt:lpstr>
      <vt:lpstr>Настороженность</vt:lpstr>
      <vt:lpstr>Стресс</vt:lpstr>
      <vt:lpstr>Презентация PowerPoint</vt:lpstr>
      <vt:lpstr>Стресс</vt:lpstr>
      <vt:lpstr>Неодобрение </vt:lpstr>
      <vt:lpstr>Неодобрение</vt:lpstr>
      <vt:lpstr>Неодобрение</vt:lpstr>
      <vt:lpstr>Огорчение</vt:lpstr>
      <vt:lpstr>Огорчение</vt:lpstr>
      <vt:lpstr>Огорчение</vt:lpstr>
      <vt:lpstr>Высокомерие </vt:lpstr>
      <vt:lpstr>Высокомерие</vt:lpstr>
      <vt:lpstr>Высокомерие</vt:lpstr>
      <vt:lpstr>Скептицизм </vt:lpstr>
      <vt:lpstr>Скептицизм</vt:lpstr>
      <vt:lpstr>Скептицизм</vt:lpstr>
      <vt:lpstr>Мстительность </vt:lpstr>
      <vt:lpstr>Мстительность</vt:lpstr>
      <vt:lpstr>Мстительность</vt:lpstr>
      <vt:lpstr>Раздражение</vt:lpstr>
      <vt:lpstr>Раздражение</vt:lpstr>
      <vt:lpstr>Раздражение</vt:lpstr>
      <vt:lpstr>СТЫД</vt:lpstr>
      <vt:lpstr>Стыд</vt:lpstr>
      <vt:lpstr>Подавленный стыд</vt:lpstr>
      <vt:lpstr>Вина, стыд</vt:lpstr>
      <vt:lpstr>Презентация PowerPoint</vt:lpstr>
      <vt:lpstr>Гордость, несогласие</vt:lpstr>
      <vt:lpstr>Гордость, несогласие</vt:lpstr>
      <vt:lpstr>Гордость, несогласие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 Microsoft Office</dc:creator>
  <cp:keywords/>
  <dc:description/>
  <cp:lastModifiedBy>Пользователь Microsoft Office</cp:lastModifiedBy>
  <cp:revision>29</cp:revision>
  <dcterms:created xsi:type="dcterms:W3CDTF">2018-02-05T14:49:00Z</dcterms:created>
  <dcterms:modified xsi:type="dcterms:W3CDTF">2019-10-04T19:56:04Z</dcterms:modified>
  <cp:category/>
</cp:coreProperties>
</file>